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165" r:id="rId2"/>
    <p:sldId id="2167" r:id="rId3"/>
    <p:sldId id="329" r:id="rId4"/>
    <p:sldId id="330" r:id="rId5"/>
    <p:sldId id="328" r:id="rId6"/>
    <p:sldId id="2169" r:id="rId7"/>
    <p:sldId id="2170" r:id="rId8"/>
    <p:sldId id="2171" r:id="rId9"/>
    <p:sldId id="347" r:id="rId10"/>
    <p:sldId id="334" r:id="rId11"/>
    <p:sldId id="338" r:id="rId12"/>
    <p:sldId id="346" r:id="rId13"/>
    <p:sldId id="2172" r:id="rId14"/>
    <p:sldId id="2173" r:id="rId15"/>
    <p:sldId id="2168" r:id="rId16"/>
    <p:sldId id="2174" r:id="rId17"/>
    <p:sldId id="299" r:id="rId18"/>
    <p:sldId id="323" r:id="rId19"/>
    <p:sldId id="351" r:id="rId20"/>
    <p:sldId id="339" r:id="rId21"/>
    <p:sldId id="34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0432FF"/>
    <a:srgbClr val="7A8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773"/>
    <p:restoredTop sz="97059"/>
  </p:normalViewPr>
  <p:slideViewPr>
    <p:cSldViewPr snapToGrid="0" snapToObjects="1">
      <p:cViewPr varScale="1">
        <p:scale>
          <a:sx n="162" d="100"/>
          <a:sy n="162" d="100"/>
        </p:scale>
        <p:origin x="8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E814F8-3E2C-2148-B607-A60A6C7B4231}" type="datetimeFigureOut">
              <a:rPr lang="en-US" smtClean="0"/>
              <a:t>8/27/21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54943-18E6-7442-A276-2D5439DCD1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495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7D434-0D59-6B40-92BC-B6E34893947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544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C32BA6-36AE-5641-9515-C8030D72C1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297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C32BA6-36AE-5641-9515-C8030D72C1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67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021A9-F8D8-9E43-AE7C-244B8F9B78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2F3E69-429B-634E-8A87-96404AE65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26252-DAC8-734E-A099-B688DFAD2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DB67-FD68-7546-AB10-E58225D596BB}" type="datetimeFigureOut">
              <a:rPr lang="en-US" smtClean="0"/>
              <a:t>8/27/21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88324-9373-FE4A-88C7-F20EA1759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EBE5E-4678-0F4E-8172-62030F8FA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1AC0-3AE4-1B43-A91D-092D572D4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260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79EAE-6C60-5046-A901-4A093746A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456208-BAC7-E64D-B493-990884FBD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6A8FE4-E30C-E242-B03D-D704EBC45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DB67-FD68-7546-AB10-E58225D596BB}" type="datetimeFigureOut">
              <a:rPr lang="en-US" smtClean="0"/>
              <a:t>8/27/21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E51F3-5E94-1840-BEC9-B3B7DD1BF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745E0-09C0-F249-BCE2-84F5D30D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1AC0-3AE4-1B43-A91D-092D572D4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51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7414C1-FFCF-6643-9329-48A8265C2E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B49E4C-6167-A348-B452-3DE034DACD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BED2A-B6A6-8A45-A414-4D438583F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DB67-FD68-7546-AB10-E58225D596BB}" type="datetimeFigureOut">
              <a:rPr lang="en-US" smtClean="0"/>
              <a:t>8/27/21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A2CC8-5DAA-6E4F-AFE5-F5C5F6DF0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79C4F6-AF98-1448-9651-EFABC55CA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1AC0-3AE4-1B43-A91D-092D572D4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570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510F1-3D8C-9348-AF0D-E66CCC088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D407D-127E-BD48-BFD3-353DCE9F5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28FE3-1BD3-F24C-B94A-3C8D70B0E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DB67-FD68-7546-AB10-E58225D596BB}" type="datetimeFigureOut">
              <a:rPr lang="en-US" smtClean="0"/>
              <a:t>8/27/21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112D0-F7F1-7041-9186-71DB81CAA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2137A-4257-1B4C-8D52-7DEE41B61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1AC0-3AE4-1B43-A91D-092D572D4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78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258D3-AE48-9C41-A139-0F3A8E678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9259E5-6FDC-F94E-B765-547A458051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AE30A-33B7-F540-AC93-623F5C533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DB67-FD68-7546-AB10-E58225D596BB}" type="datetimeFigureOut">
              <a:rPr lang="en-US" smtClean="0"/>
              <a:t>8/27/21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4DEE3-93B5-9645-85B3-2EC69FE9A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D46E5-78AD-EE4A-A143-8C5772448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1AC0-3AE4-1B43-A91D-092D572D4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862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E80DE-EFB1-3245-904F-61853B694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9E99C-A709-DE4E-8DEF-BFF006CFC2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A1CE38-58DF-9A4F-BFDD-700031D12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1AB34E-7567-B042-ADAD-FFF76E66C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DB67-FD68-7546-AB10-E58225D596BB}" type="datetimeFigureOut">
              <a:rPr lang="en-US" smtClean="0"/>
              <a:t>8/27/21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B5B6AD-5602-BD4D-A0B9-553DF9944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2F9DFA-A729-C648-AF9D-B69D6E70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1AC0-3AE4-1B43-A91D-092D572D4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376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5039F-1269-7D44-84D9-90BBD8DB1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778AA0-7A0F-7343-B493-84743B3A61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26F49F-1FBA-D847-BB75-62015A5024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6A251A-02ED-EC40-BBB4-CA648239B5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69AB10-A0FB-3740-B3FF-44C1D09FA6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EA86D9-950C-9B4C-9EC2-00058385A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DB67-FD68-7546-AB10-E58225D596BB}" type="datetimeFigureOut">
              <a:rPr lang="en-US" smtClean="0"/>
              <a:t>8/27/21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11CBE2-9F4C-3943-ADF3-2261FAC14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7DCF6E-05E8-F943-BDBC-5E22FA764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1AC0-3AE4-1B43-A91D-092D572D4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87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451BD-FFB1-9E46-ACD0-F7B324AE1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5146FB-8F1E-2942-9AF0-6275A9071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DB67-FD68-7546-AB10-E58225D596BB}" type="datetimeFigureOut">
              <a:rPr lang="en-US" smtClean="0"/>
              <a:t>8/27/21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EDEE4B-3FCD-9749-A8A2-B26FEF59F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AFCD90-40E3-8C44-A9A2-6A4DBFC3C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1AC0-3AE4-1B43-A91D-092D572D4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533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FE4CB2-E777-3C4E-8786-5824E465F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DB67-FD68-7546-AB10-E58225D596BB}" type="datetimeFigureOut">
              <a:rPr lang="en-US" smtClean="0"/>
              <a:t>8/27/21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7E753D-835C-1440-98E5-4EC5A7121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AE485-7230-154F-A3AF-D4CB9406C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1AC0-3AE4-1B43-A91D-092D572D4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19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BCBBA-4C7A-E746-A052-F3D5359BD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F8B7E-FB2C-B84C-9964-8D8500528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69512-10AC-B041-816F-FBAF4B3312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18F5CF-B509-5C46-978C-85942B71C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DB67-FD68-7546-AB10-E58225D596BB}" type="datetimeFigureOut">
              <a:rPr lang="en-US" smtClean="0"/>
              <a:t>8/27/21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D8D230-9C91-EE49-883D-6C26B6CB1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84435A-58F7-F549-834D-190BA15B8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1AC0-3AE4-1B43-A91D-092D572D4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224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084C6-F96E-094E-B062-A926C1C1E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BD845B-7321-A64C-94BD-BB8C89E959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79B6E8-0DE9-1A4A-9E41-285CA9445D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73D802-7E45-0A4F-9AF2-A266B028D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2DB67-FD68-7546-AB10-E58225D596BB}" type="datetimeFigureOut">
              <a:rPr lang="en-US" smtClean="0"/>
              <a:t>8/27/21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7AFF66-44E8-A647-9387-AC036A2FF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688B72-0AE9-2145-B022-B378F79F1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1AC0-3AE4-1B43-A91D-092D572D4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280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AD0D66-989E-7B43-AD6E-35121E1FE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17C440-D9F2-6044-ADF0-68C1C0D35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504B6-BE15-DC4F-8CFA-9307763A54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2DB67-FD68-7546-AB10-E58225D596BB}" type="datetimeFigureOut">
              <a:rPr lang="en-US" smtClean="0"/>
              <a:t>8/27/21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6FC87-107F-2342-98C0-4A93653F0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5B57A-F8EA-F34B-AE49-F07635AF6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91AC0-3AE4-1B43-A91D-092D572D4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958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3D41DB-3175-7043-943B-D7C7C9D54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28243" cy="71669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9802E8-784A-D544-A2E6-C76F6862D2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27834" y="2186426"/>
            <a:ext cx="6301483" cy="1598969"/>
          </a:xfrm>
        </p:spPr>
        <p:txBody>
          <a:bodyPr>
            <a:normAutofit/>
          </a:bodyPr>
          <a:lstStyle/>
          <a:p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Retail 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AD31D1-7BC8-AB47-847E-B287C9D35103}"/>
              </a:ext>
            </a:extLst>
          </p:cNvPr>
          <p:cNvSpPr txBox="1"/>
          <p:nvPr/>
        </p:nvSpPr>
        <p:spPr>
          <a:xfrm>
            <a:off x="8822356" y="6316331"/>
            <a:ext cx="260545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Retail AI Team |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Aug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2021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58D9BBE-9A90-6D4F-8D02-5EDDBB57C2A1}"/>
              </a:ext>
            </a:extLst>
          </p:cNvPr>
          <p:cNvSpPr txBox="1">
            <a:spLocks/>
          </p:cNvSpPr>
          <p:nvPr/>
        </p:nvSpPr>
        <p:spPr>
          <a:xfrm>
            <a:off x="217089" y="3583459"/>
            <a:ext cx="6583761" cy="2388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A high level overview of</a:t>
            </a:r>
            <a:br>
              <a:rPr lang="en-US" b="1" dirty="0"/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Catalog Indexer</a:t>
            </a: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835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9C4E690-0094-C542-AEE5-6849C8042B61}"/>
              </a:ext>
            </a:extLst>
          </p:cNvPr>
          <p:cNvSpPr txBox="1"/>
          <p:nvPr/>
        </p:nvSpPr>
        <p:spPr>
          <a:xfrm>
            <a:off x="11163300" y="2819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429492" y="1191491"/>
            <a:ext cx="11360726" cy="5957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Irrelevant /No results for queries on </a:t>
            </a:r>
            <a:r>
              <a:rPr lang="en-US" dirty="0" err="1"/>
              <a:t>Jiomart</a:t>
            </a:r>
            <a:endParaRPr lang="en-IN" dirty="0"/>
          </a:p>
        </p:txBody>
      </p:sp>
      <p:pic>
        <p:nvPicPr>
          <p:cNvPr id="10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93" y="1963796"/>
            <a:ext cx="5721926" cy="4007513"/>
          </a:xfrm>
        </p:spPr>
      </p:pic>
      <p:pic>
        <p:nvPicPr>
          <p:cNvPr id="11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256" y="1963796"/>
            <a:ext cx="5634782" cy="4007513"/>
          </a:xfr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A2E99F1-05AC-5649-95EE-BCD221365CD7}"/>
              </a:ext>
            </a:extLst>
          </p:cNvPr>
          <p:cNvSpPr/>
          <p:nvPr/>
        </p:nvSpPr>
        <p:spPr>
          <a:xfrm>
            <a:off x="2147455" y="6130118"/>
            <a:ext cx="2133598" cy="481523"/>
          </a:xfrm>
          <a:prstGeom prst="roundRect">
            <a:avLst/>
          </a:prstGeom>
          <a:solidFill>
            <a:srgbClr val="FF7E79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  <a:p>
            <a:pPr algn="ctr"/>
            <a:r>
              <a:rPr lang="en-US" sz="1200" dirty="0"/>
              <a:t>query: Leafy Vegetables</a:t>
            </a:r>
            <a:endParaRPr lang="en-US" sz="1200" b="1" dirty="0"/>
          </a:p>
          <a:p>
            <a:pPr algn="ctr"/>
            <a:endParaRPr lang="en-US" sz="12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A2E99F1-05AC-5649-95EE-BCD221365CD7}"/>
              </a:ext>
            </a:extLst>
          </p:cNvPr>
          <p:cNvSpPr/>
          <p:nvPr/>
        </p:nvSpPr>
        <p:spPr>
          <a:xfrm>
            <a:off x="8012848" y="6147869"/>
            <a:ext cx="2133598" cy="481523"/>
          </a:xfrm>
          <a:prstGeom prst="roundRect">
            <a:avLst/>
          </a:prstGeom>
          <a:solidFill>
            <a:srgbClr val="FF7E79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  <a:p>
            <a:pPr algn="ctr"/>
            <a:r>
              <a:rPr lang="en-US" sz="1200" dirty="0"/>
              <a:t>query: Sprouts</a:t>
            </a:r>
            <a:endParaRPr lang="en-US" sz="1200" b="1" dirty="0"/>
          </a:p>
          <a:p>
            <a:pPr algn="ctr"/>
            <a:endParaRPr lang="en-US" sz="1200" dirty="0"/>
          </a:p>
        </p:txBody>
      </p:sp>
      <p:sp>
        <p:nvSpPr>
          <p:cNvPr id="14" name="Google Shape;55;p13">
            <a:extLst>
              <a:ext uri="{FF2B5EF4-FFF2-40B4-BE49-F238E27FC236}">
                <a16:creationId xmlns:a16="http://schemas.microsoft.com/office/drawing/2014/main" id="{C49CD631-7402-8D42-B7A8-382C30A83644}"/>
              </a:ext>
            </a:extLst>
          </p:cNvPr>
          <p:cNvSpPr/>
          <p:nvPr/>
        </p:nvSpPr>
        <p:spPr>
          <a:xfrm>
            <a:off x="137653" y="224530"/>
            <a:ext cx="11808800" cy="790400"/>
          </a:xfrm>
          <a:prstGeom prst="roundRect">
            <a:avLst>
              <a:gd name="adj" fmla="val 4671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Product Catalogue Tagging:</a:t>
            </a:r>
            <a:r>
              <a:rPr lang="en-US" sz="36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28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Why Tagging?</a:t>
            </a:r>
          </a:p>
        </p:txBody>
      </p:sp>
      <p:pic>
        <p:nvPicPr>
          <p:cNvPr id="15" name="Google Shape;56;p13">
            <a:extLst>
              <a:ext uri="{FF2B5EF4-FFF2-40B4-BE49-F238E27FC236}">
                <a16:creationId xmlns:a16="http://schemas.microsoft.com/office/drawing/2014/main" id="{64AB0986-0259-F748-B34F-33F4C7786B5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98478" y="278608"/>
            <a:ext cx="698559" cy="6822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6428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9C4E690-0094-C542-AEE5-6849C8042B61}"/>
              </a:ext>
            </a:extLst>
          </p:cNvPr>
          <p:cNvSpPr txBox="1"/>
          <p:nvPr/>
        </p:nvSpPr>
        <p:spPr>
          <a:xfrm>
            <a:off x="11163300" y="27445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621615" y="1552968"/>
            <a:ext cx="8838884" cy="5541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</a:t>
            </a:r>
          </a:p>
          <a:p>
            <a:r>
              <a:rPr lang="en-US" dirty="0"/>
              <a:t>                 Couple of interesting statistics  of </a:t>
            </a:r>
            <a:r>
              <a:rPr lang="en-US" dirty="0" err="1"/>
              <a:t>Jiomart</a:t>
            </a:r>
            <a:r>
              <a:rPr lang="en-US" dirty="0"/>
              <a:t> search queries data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621613" y="2647477"/>
          <a:ext cx="8838886" cy="1522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722">
                  <a:extLst>
                    <a:ext uri="{9D8B030D-6E8A-4147-A177-3AD203B41FA5}">
                      <a16:colId xmlns:a16="http://schemas.microsoft.com/office/drawing/2014/main" val="2075328761"/>
                    </a:ext>
                  </a:extLst>
                </a:gridCol>
                <a:gridCol w="2059059">
                  <a:extLst>
                    <a:ext uri="{9D8B030D-6E8A-4147-A177-3AD203B41FA5}">
                      <a16:colId xmlns:a16="http://schemas.microsoft.com/office/drawing/2014/main" val="2927574692"/>
                    </a:ext>
                  </a:extLst>
                </a:gridCol>
                <a:gridCol w="2360383">
                  <a:extLst>
                    <a:ext uri="{9D8B030D-6E8A-4147-A177-3AD203B41FA5}">
                      <a16:colId xmlns:a16="http://schemas.microsoft.com/office/drawing/2014/main" val="628327062"/>
                    </a:ext>
                  </a:extLst>
                </a:gridCol>
                <a:gridCol w="2209722">
                  <a:extLst>
                    <a:ext uri="{9D8B030D-6E8A-4147-A177-3AD203B41FA5}">
                      <a16:colId xmlns:a16="http://schemas.microsoft.com/office/drawing/2014/main" val="1030938960"/>
                    </a:ext>
                  </a:extLst>
                </a:gridCol>
              </a:tblGrid>
              <a:tr h="5911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Query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Count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Click Count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Conversion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923928"/>
                  </a:ext>
                </a:extLst>
              </a:tr>
              <a:tr h="49876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Sprouts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550767"/>
                  </a:ext>
                </a:extLst>
              </a:tr>
              <a:tr h="4330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Leafy Vegetables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010931"/>
                  </a:ext>
                </a:extLst>
              </a:tr>
            </a:tbl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1406710" y="4694588"/>
            <a:ext cx="9268690" cy="11083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Query count proves the possible existence of thematic queries.</a:t>
            </a:r>
          </a:p>
          <a:p>
            <a:r>
              <a:rPr lang="en-US" dirty="0"/>
              <a:t>CTR and conversion rate for these thematic queries proves irrelevancy of result.</a:t>
            </a:r>
            <a:endParaRPr lang="en-IN" dirty="0"/>
          </a:p>
        </p:txBody>
      </p:sp>
      <p:sp>
        <p:nvSpPr>
          <p:cNvPr id="10" name="Google Shape;55;p13">
            <a:extLst>
              <a:ext uri="{FF2B5EF4-FFF2-40B4-BE49-F238E27FC236}">
                <a16:creationId xmlns:a16="http://schemas.microsoft.com/office/drawing/2014/main" id="{97DC798B-E9A0-174A-BD80-2997B4A01BA8}"/>
              </a:ext>
            </a:extLst>
          </p:cNvPr>
          <p:cNvSpPr/>
          <p:nvPr/>
        </p:nvSpPr>
        <p:spPr>
          <a:xfrm>
            <a:off x="137653" y="224530"/>
            <a:ext cx="11808800" cy="790400"/>
          </a:xfrm>
          <a:prstGeom prst="roundRect">
            <a:avLst>
              <a:gd name="adj" fmla="val 4671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Product Catalogue Tagging:</a:t>
            </a:r>
            <a:r>
              <a:rPr lang="en-US" sz="36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28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Why Tagging?</a:t>
            </a:r>
          </a:p>
        </p:txBody>
      </p:sp>
      <p:pic>
        <p:nvPicPr>
          <p:cNvPr id="11" name="Google Shape;56;p13">
            <a:extLst>
              <a:ext uri="{FF2B5EF4-FFF2-40B4-BE49-F238E27FC236}">
                <a16:creationId xmlns:a16="http://schemas.microsoft.com/office/drawing/2014/main" id="{B00607BD-FBB6-AC47-B4D6-92DD15B72E8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98478" y="278608"/>
            <a:ext cx="698559" cy="6822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5614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8" y="1311965"/>
            <a:ext cx="11335187" cy="5377615"/>
          </a:xfrm>
          <a:prstGeom prst="rect">
            <a:avLst/>
          </a:prstGeom>
        </p:spPr>
      </p:pic>
      <p:sp>
        <p:nvSpPr>
          <p:cNvPr id="7" name="Google Shape;55;p13">
            <a:extLst>
              <a:ext uri="{FF2B5EF4-FFF2-40B4-BE49-F238E27FC236}">
                <a16:creationId xmlns:a16="http://schemas.microsoft.com/office/drawing/2014/main" id="{2EEC4779-0B86-5C4E-92C7-ABE1E90220C2}"/>
              </a:ext>
            </a:extLst>
          </p:cNvPr>
          <p:cNvSpPr/>
          <p:nvPr/>
        </p:nvSpPr>
        <p:spPr>
          <a:xfrm>
            <a:off x="137653" y="224530"/>
            <a:ext cx="11808800" cy="790400"/>
          </a:xfrm>
          <a:prstGeom prst="roundRect">
            <a:avLst>
              <a:gd name="adj" fmla="val 4671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Product Catalogue Tagging:</a:t>
            </a:r>
            <a:r>
              <a:rPr lang="en-US" sz="36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28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Why Tagging?</a:t>
            </a:r>
          </a:p>
        </p:txBody>
      </p:sp>
      <p:pic>
        <p:nvPicPr>
          <p:cNvPr id="9" name="Google Shape;56;p13">
            <a:extLst>
              <a:ext uri="{FF2B5EF4-FFF2-40B4-BE49-F238E27FC236}">
                <a16:creationId xmlns:a16="http://schemas.microsoft.com/office/drawing/2014/main" id="{F79D6266-613B-CF4F-B0BA-34EF5B34E7F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98478" y="278608"/>
            <a:ext cx="698559" cy="6822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7179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8" y="1311965"/>
            <a:ext cx="11335187" cy="5377615"/>
          </a:xfrm>
          <a:prstGeom prst="rect">
            <a:avLst/>
          </a:prstGeom>
        </p:spPr>
      </p:pic>
      <p:sp>
        <p:nvSpPr>
          <p:cNvPr id="7" name="Google Shape;55;p13">
            <a:extLst>
              <a:ext uri="{FF2B5EF4-FFF2-40B4-BE49-F238E27FC236}">
                <a16:creationId xmlns:a16="http://schemas.microsoft.com/office/drawing/2014/main" id="{967C2C42-59ED-AA4E-8733-70E10813C5E4}"/>
              </a:ext>
            </a:extLst>
          </p:cNvPr>
          <p:cNvSpPr/>
          <p:nvPr/>
        </p:nvSpPr>
        <p:spPr>
          <a:xfrm>
            <a:off x="137653" y="224530"/>
            <a:ext cx="11808800" cy="790400"/>
          </a:xfrm>
          <a:prstGeom prst="roundRect">
            <a:avLst>
              <a:gd name="adj" fmla="val 4671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Product Catalogue Tagging:</a:t>
            </a:r>
            <a:r>
              <a:rPr lang="en-US" sz="36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28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Why Tagging?</a:t>
            </a:r>
          </a:p>
        </p:txBody>
      </p:sp>
      <p:pic>
        <p:nvPicPr>
          <p:cNvPr id="9" name="Google Shape;56;p13">
            <a:extLst>
              <a:ext uri="{FF2B5EF4-FFF2-40B4-BE49-F238E27FC236}">
                <a16:creationId xmlns:a16="http://schemas.microsoft.com/office/drawing/2014/main" id="{71953E11-2336-CD41-B1AC-4AB6D2A6ACF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98478" y="278608"/>
            <a:ext cx="698559" cy="6822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7307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5;p13">
            <a:extLst>
              <a:ext uri="{FF2B5EF4-FFF2-40B4-BE49-F238E27FC236}">
                <a16:creationId xmlns:a16="http://schemas.microsoft.com/office/drawing/2014/main" id="{967C2C42-59ED-AA4E-8733-70E10813C5E4}"/>
              </a:ext>
            </a:extLst>
          </p:cNvPr>
          <p:cNvSpPr/>
          <p:nvPr/>
        </p:nvSpPr>
        <p:spPr>
          <a:xfrm>
            <a:off x="137653" y="224530"/>
            <a:ext cx="11808800" cy="790400"/>
          </a:xfrm>
          <a:prstGeom prst="roundRect">
            <a:avLst>
              <a:gd name="adj" fmla="val 4671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Catalog Indexer as a solution</a:t>
            </a:r>
            <a:endParaRPr lang="en-US" sz="2800" dirty="0">
              <a:solidFill>
                <a:schemeClr val="bg1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9" name="Google Shape;56;p13">
            <a:extLst>
              <a:ext uri="{FF2B5EF4-FFF2-40B4-BE49-F238E27FC236}">
                <a16:creationId xmlns:a16="http://schemas.microsoft.com/office/drawing/2014/main" id="{71953E11-2336-CD41-B1AC-4AB6D2A6ACF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98478" y="278608"/>
            <a:ext cx="698559" cy="6822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56A3A8-D034-6B4F-9448-C3FB457121EA}"/>
              </a:ext>
            </a:extLst>
          </p:cNvPr>
          <p:cNvSpPr txBox="1"/>
          <p:nvPr/>
        </p:nvSpPr>
        <p:spPr>
          <a:xfrm>
            <a:off x="3314701" y="2800350"/>
            <a:ext cx="499527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/>
              <a:t>Solutions</a:t>
            </a:r>
          </a:p>
        </p:txBody>
      </p:sp>
    </p:spTree>
    <p:extLst>
      <p:ext uri="{BB962C8B-B14F-4D97-AF65-F5344CB8AC3E}">
        <p14:creationId xmlns:p14="http://schemas.microsoft.com/office/powerpoint/2010/main" val="1428969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67C13FA7-9531-614B-B4AB-DC82F9FC53DE}"/>
              </a:ext>
            </a:extLst>
          </p:cNvPr>
          <p:cNvSpPr/>
          <p:nvPr/>
        </p:nvSpPr>
        <p:spPr>
          <a:xfrm>
            <a:off x="981114" y="3935944"/>
            <a:ext cx="10217364" cy="2603650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E96DDF1-C015-F94E-A9CA-A9433A4037C9}"/>
              </a:ext>
            </a:extLst>
          </p:cNvPr>
          <p:cNvSpPr/>
          <p:nvPr/>
        </p:nvSpPr>
        <p:spPr>
          <a:xfrm>
            <a:off x="981114" y="1257300"/>
            <a:ext cx="10217364" cy="2271637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Google Shape;55;p13">
            <a:extLst>
              <a:ext uri="{FF2B5EF4-FFF2-40B4-BE49-F238E27FC236}">
                <a16:creationId xmlns:a16="http://schemas.microsoft.com/office/drawing/2014/main" id="{AA0E4E8F-AA6C-7448-A55D-8740155371D9}"/>
              </a:ext>
            </a:extLst>
          </p:cNvPr>
          <p:cNvSpPr/>
          <p:nvPr/>
        </p:nvSpPr>
        <p:spPr>
          <a:xfrm>
            <a:off x="137653" y="224530"/>
            <a:ext cx="11808800" cy="790400"/>
          </a:xfrm>
          <a:prstGeom prst="roundRect">
            <a:avLst>
              <a:gd name="adj" fmla="val 4671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Text Preprocessor:</a:t>
            </a:r>
            <a:r>
              <a:rPr lang="en-US" sz="32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25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Fixing Spell Check/Word Break</a:t>
            </a:r>
          </a:p>
        </p:txBody>
      </p:sp>
      <p:pic>
        <p:nvPicPr>
          <p:cNvPr id="7" name="Google Shape;56;p13">
            <a:extLst>
              <a:ext uri="{FF2B5EF4-FFF2-40B4-BE49-F238E27FC236}">
                <a16:creationId xmlns:a16="http://schemas.microsoft.com/office/drawing/2014/main" id="{C3088568-21CA-7845-8CAA-96A7233E298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98478" y="278608"/>
            <a:ext cx="698559" cy="682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ECC36AE-AE2C-304D-ADBA-5EAEBB624B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95" b="9640"/>
          <a:stretch/>
        </p:blipFill>
        <p:spPr>
          <a:xfrm>
            <a:off x="1134169" y="4749801"/>
            <a:ext cx="9945914" cy="16836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A77975B-77E0-ED45-8D58-2084239472A8}"/>
              </a:ext>
            </a:extLst>
          </p:cNvPr>
          <p:cNvSpPr/>
          <p:nvPr/>
        </p:nvSpPr>
        <p:spPr>
          <a:xfrm>
            <a:off x="1134169" y="4026570"/>
            <a:ext cx="5829725" cy="59582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</a:rPr>
              <a:t>Sample Jio Mart Catalog</a:t>
            </a:r>
          </a:p>
          <a:p>
            <a:pPr lvl="0">
              <a:defRPr/>
            </a:pPr>
            <a:r>
              <a:rPr lang="en-US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A lot of products have such spelling or word break issues, which hampers product visibility</a:t>
            </a:r>
            <a:endParaRPr kumimoji="0" lang="en-US" sz="1200" i="0" u="none" strike="noStrike" kern="1200" cap="none" spc="0" normalizeH="0" baseline="0" noProof="0" dirty="0">
              <a:ln>
                <a:noFill/>
              </a:ln>
              <a:solidFill>
                <a:schemeClr val="accent4">
                  <a:lumMod val="20000"/>
                  <a:lumOff val="8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BF6FB15-1BCB-E842-965F-D4B7DC5A0B1D}"/>
              </a:ext>
            </a:extLst>
          </p:cNvPr>
          <p:cNvSpPr/>
          <p:nvPr/>
        </p:nvSpPr>
        <p:spPr>
          <a:xfrm>
            <a:off x="1134169" y="2459026"/>
            <a:ext cx="2685479" cy="59582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sz="1200" b="1" dirty="0">
                <a:solidFill>
                  <a:schemeClr val="bg1"/>
                </a:solidFill>
              </a:rPr>
              <a:t>Fortune </a:t>
            </a:r>
            <a:r>
              <a:rPr lang="en-US" sz="1200" b="1" u="sng" dirty="0" err="1">
                <a:solidFill>
                  <a:schemeClr val="bg1"/>
                </a:solidFill>
              </a:rPr>
              <a:t>haelthy</a:t>
            </a:r>
            <a:r>
              <a:rPr lang="en-US" sz="1200" b="1" dirty="0">
                <a:solidFill>
                  <a:schemeClr val="bg1"/>
                </a:solidFill>
              </a:rPr>
              <a:t> low cholesterol </a:t>
            </a:r>
            <a:r>
              <a:rPr lang="en-US" sz="1200" b="1" u="sng" dirty="0">
                <a:solidFill>
                  <a:schemeClr val="bg1"/>
                </a:solidFill>
              </a:rPr>
              <a:t>oil1kg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330DD8-C0B8-DB40-95D8-66FFED9EFA14}"/>
              </a:ext>
            </a:extLst>
          </p:cNvPr>
          <p:cNvSpPr/>
          <p:nvPr/>
        </p:nvSpPr>
        <p:spPr>
          <a:xfrm>
            <a:off x="8359943" y="2459025"/>
            <a:ext cx="2685479" cy="59582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sz="1200" b="1" dirty="0">
                <a:solidFill>
                  <a:schemeClr val="bg1"/>
                </a:solidFill>
              </a:rPr>
              <a:t>Fortune healthy low cholesterol oil 1kg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E8C5A40-FA3B-624C-97FE-A7A40D4EC618}"/>
              </a:ext>
            </a:extLst>
          </p:cNvPr>
          <p:cNvSpPr/>
          <p:nvPr/>
        </p:nvSpPr>
        <p:spPr>
          <a:xfrm>
            <a:off x="4572458" y="2436305"/>
            <a:ext cx="3034675" cy="641268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b="1" dirty="0">
                <a:solidFill>
                  <a:schemeClr val="bg1"/>
                </a:solidFill>
              </a:rPr>
              <a:t>Text Processor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434FD95-6AEB-9F48-8437-0100ED902DC5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V="1">
            <a:off x="3819648" y="2756939"/>
            <a:ext cx="75281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E5F296C-B099-F148-BC2C-F7729DFECC18}"/>
              </a:ext>
            </a:extLst>
          </p:cNvPr>
          <p:cNvCxnSpPr>
            <a:cxnSpLocks/>
            <a:stCxn id="23" idx="3"/>
            <a:endCxn id="22" idx="1"/>
          </p:cNvCxnSpPr>
          <p:nvPr/>
        </p:nvCxnSpPr>
        <p:spPr>
          <a:xfrm>
            <a:off x="7607133" y="2756939"/>
            <a:ext cx="7528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40E20645-F4E9-0B42-B72F-5D8776F92B04}"/>
              </a:ext>
            </a:extLst>
          </p:cNvPr>
          <p:cNvSpPr/>
          <p:nvPr/>
        </p:nvSpPr>
        <p:spPr>
          <a:xfrm>
            <a:off x="4994444" y="1435139"/>
            <a:ext cx="2190704" cy="44537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b="1" dirty="0">
                <a:solidFill>
                  <a:schemeClr val="bg1"/>
                </a:solidFill>
              </a:rPr>
              <a:t>Query  Logs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2201801-4E70-0A4F-AF9D-1392F40E5731}"/>
              </a:ext>
            </a:extLst>
          </p:cNvPr>
          <p:cNvCxnSpPr>
            <a:cxnSpLocks/>
            <a:stCxn id="34" idx="2"/>
            <a:endCxn id="23" idx="0"/>
          </p:cNvCxnSpPr>
          <p:nvPr/>
        </p:nvCxnSpPr>
        <p:spPr>
          <a:xfrm>
            <a:off x="6089796" y="1880509"/>
            <a:ext cx="0" cy="555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806DB9C-10F0-764B-99AD-53869118B6B0}"/>
              </a:ext>
            </a:extLst>
          </p:cNvPr>
          <p:cNvSpPr txBox="1"/>
          <p:nvPr/>
        </p:nvSpPr>
        <p:spPr>
          <a:xfrm>
            <a:off x="5593975" y="2000313"/>
            <a:ext cx="1130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model training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4FDD4C0-7282-914B-ACC3-18EFE9C1D6E7}"/>
              </a:ext>
            </a:extLst>
          </p:cNvPr>
          <p:cNvSpPr txBox="1"/>
          <p:nvPr/>
        </p:nvSpPr>
        <p:spPr>
          <a:xfrm>
            <a:off x="1562811" y="3092450"/>
            <a:ext cx="1828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raw catalog attribute(title)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778868C-FF61-5743-8B0C-D765C573B4D1}"/>
              </a:ext>
            </a:extLst>
          </p:cNvPr>
          <p:cNvSpPr txBox="1"/>
          <p:nvPr/>
        </p:nvSpPr>
        <p:spPr>
          <a:xfrm>
            <a:off x="8588178" y="3092450"/>
            <a:ext cx="2229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processed catalog attribute(title)</a:t>
            </a:r>
          </a:p>
        </p:txBody>
      </p:sp>
    </p:spTree>
    <p:extLst>
      <p:ext uri="{BB962C8B-B14F-4D97-AF65-F5344CB8AC3E}">
        <p14:creationId xmlns:p14="http://schemas.microsoft.com/office/powerpoint/2010/main" val="1911220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5;p13">
            <a:extLst>
              <a:ext uri="{FF2B5EF4-FFF2-40B4-BE49-F238E27FC236}">
                <a16:creationId xmlns:a16="http://schemas.microsoft.com/office/drawing/2014/main" id="{E5DF00EC-B5C9-8B4E-AE86-0E681DF88309}"/>
              </a:ext>
            </a:extLst>
          </p:cNvPr>
          <p:cNvSpPr/>
          <p:nvPr/>
        </p:nvSpPr>
        <p:spPr>
          <a:xfrm>
            <a:off x="137653" y="224530"/>
            <a:ext cx="11808800" cy="790400"/>
          </a:xfrm>
          <a:prstGeom prst="roundRect">
            <a:avLst>
              <a:gd name="adj" fmla="val 4671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Product Tagging:</a:t>
            </a:r>
            <a:r>
              <a:rPr lang="en-US" sz="36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24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High Level Product Tagging Pipeline</a:t>
            </a:r>
            <a:endParaRPr lang="en-US" sz="2500" b="1" dirty="0">
              <a:solidFill>
                <a:schemeClr val="bg1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56;p13">
            <a:extLst>
              <a:ext uri="{FF2B5EF4-FFF2-40B4-BE49-F238E27FC236}">
                <a16:creationId xmlns:a16="http://schemas.microsoft.com/office/drawing/2014/main" id="{30E73DAD-3078-D144-A813-D3CD2C3FD8B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98478" y="278608"/>
            <a:ext cx="698559" cy="682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B40068-2164-3649-94AC-EAAEA63B638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5722" y="1719625"/>
            <a:ext cx="9522778" cy="40035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9778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1012F83-F580-A743-87E6-DAB41B383870}"/>
              </a:ext>
            </a:extLst>
          </p:cNvPr>
          <p:cNvSpPr/>
          <p:nvPr/>
        </p:nvSpPr>
        <p:spPr>
          <a:xfrm>
            <a:off x="1110343" y="1289957"/>
            <a:ext cx="9983848" cy="355962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Google Shape;55;p13">
            <a:extLst>
              <a:ext uri="{FF2B5EF4-FFF2-40B4-BE49-F238E27FC236}">
                <a16:creationId xmlns:a16="http://schemas.microsoft.com/office/drawing/2014/main" id="{E5DF00EC-B5C9-8B4E-AE86-0E681DF88309}"/>
              </a:ext>
            </a:extLst>
          </p:cNvPr>
          <p:cNvSpPr/>
          <p:nvPr/>
        </p:nvSpPr>
        <p:spPr>
          <a:xfrm>
            <a:off x="137653" y="224530"/>
            <a:ext cx="11808800" cy="790400"/>
          </a:xfrm>
          <a:prstGeom prst="roundRect">
            <a:avLst>
              <a:gd name="adj" fmla="val 4671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Product Tagging:</a:t>
            </a:r>
            <a:r>
              <a:rPr lang="en-US" sz="32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25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Fixing Missing Attributes Issue</a:t>
            </a:r>
          </a:p>
        </p:txBody>
      </p:sp>
      <p:pic>
        <p:nvPicPr>
          <p:cNvPr id="7" name="Google Shape;56;p13">
            <a:extLst>
              <a:ext uri="{FF2B5EF4-FFF2-40B4-BE49-F238E27FC236}">
                <a16:creationId xmlns:a16="http://schemas.microsoft.com/office/drawing/2014/main" id="{30E73DAD-3078-D144-A813-D3CD2C3FD8B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98478" y="278608"/>
            <a:ext cx="698559" cy="68224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23F8D1D7-21CA-A54D-B0DE-35E913DFB3E0}"/>
              </a:ext>
            </a:extLst>
          </p:cNvPr>
          <p:cNvSpPr/>
          <p:nvPr/>
        </p:nvSpPr>
        <p:spPr>
          <a:xfrm>
            <a:off x="4600832" y="1626577"/>
            <a:ext cx="2374499" cy="846771"/>
          </a:xfrm>
          <a:prstGeom prst="roundRect">
            <a:avLst/>
          </a:prstGeom>
          <a:solidFill>
            <a:srgbClr val="FF7E79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Attribute Prediction Models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563E4FFD-07C9-D347-AAE8-85763AD26CE6}"/>
              </a:ext>
            </a:extLst>
          </p:cNvPr>
          <p:cNvSpPr/>
          <p:nvPr/>
        </p:nvSpPr>
        <p:spPr>
          <a:xfrm>
            <a:off x="1479816" y="2599832"/>
            <a:ext cx="2190704" cy="84677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b="1" dirty="0">
                <a:solidFill>
                  <a:schemeClr val="bg1"/>
                </a:solidFill>
              </a:rPr>
              <a:t>Product Description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650B72A-FC93-4641-A96F-A07305BAC185}"/>
              </a:ext>
            </a:extLst>
          </p:cNvPr>
          <p:cNvCxnSpPr/>
          <p:nvPr/>
        </p:nvCxnSpPr>
        <p:spPr>
          <a:xfrm>
            <a:off x="3997387" y="2049962"/>
            <a:ext cx="6034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732F78FD-13AB-B249-AE85-E6C0C977FF0C}"/>
              </a:ext>
            </a:extLst>
          </p:cNvPr>
          <p:cNvSpPr/>
          <p:nvPr/>
        </p:nvSpPr>
        <p:spPr>
          <a:xfrm>
            <a:off x="7578773" y="1675071"/>
            <a:ext cx="3152503" cy="744019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b="1" dirty="0">
                <a:solidFill>
                  <a:schemeClr val="bg1"/>
                </a:solidFill>
              </a:rPr>
              <a:t>Parent(L1), Child Category(L2) and other relevant attributes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86E78A8-EC8F-0B40-BD15-44D2932241D2}"/>
              </a:ext>
            </a:extLst>
          </p:cNvPr>
          <p:cNvCxnSpPr/>
          <p:nvPr/>
        </p:nvCxnSpPr>
        <p:spPr>
          <a:xfrm>
            <a:off x="6975331" y="2049963"/>
            <a:ext cx="6034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563E4FFD-07C9-D347-AAE8-85763AD26CE6}"/>
              </a:ext>
            </a:extLst>
          </p:cNvPr>
          <p:cNvSpPr/>
          <p:nvPr/>
        </p:nvSpPr>
        <p:spPr>
          <a:xfrm>
            <a:off x="1185901" y="5995287"/>
            <a:ext cx="9908289" cy="711872"/>
          </a:xfrm>
          <a:prstGeom prst="roundRect">
            <a:avLst>
              <a:gd name="adj" fmla="val 0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dirty="0">
                <a:solidFill>
                  <a:schemeClr val="bg1"/>
                </a:solidFill>
              </a:rPr>
              <a:t>A product without tagged attributes have a very limited visibility in search space therefore we loose in revenue which can be easily avoided using automatic product tagging.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9C8D03F-D40A-0B48-8491-593FEC8A88FA}"/>
              </a:ext>
            </a:extLst>
          </p:cNvPr>
          <p:cNvSpPr/>
          <p:nvPr/>
        </p:nvSpPr>
        <p:spPr>
          <a:xfrm>
            <a:off x="4600831" y="3874175"/>
            <a:ext cx="2374499" cy="846771"/>
          </a:xfrm>
          <a:prstGeom prst="roundRect">
            <a:avLst/>
          </a:prstGeom>
          <a:solidFill>
            <a:srgbClr val="FF7E79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Entity Recognition Model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9D6AB9-CDEC-274C-B58C-56B300A4F5C5}"/>
              </a:ext>
            </a:extLst>
          </p:cNvPr>
          <p:cNvCxnSpPr/>
          <p:nvPr/>
        </p:nvCxnSpPr>
        <p:spPr>
          <a:xfrm>
            <a:off x="3997386" y="4297560"/>
            <a:ext cx="6034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C31DF46-3A9F-0242-A0EE-CA21187ABDB1}"/>
              </a:ext>
            </a:extLst>
          </p:cNvPr>
          <p:cNvCxnSpPr/>
          <p:nvPr/>
        </p:nvCxnSpPr>
        <p:spPr>
          <a:xfrm>
            <a:off x="3997387" y="2049962"/>
            <a:ext cx="0" cy="2247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AC9EBD5-281F-964E-BF77-C3947244AC24}"/>
              </a:ext>
            </a:extLst>
          </p:cNvPr>
          <p:cNvCxnSpPr>
            <a:cxnSpLocks/>
          </p:cNvCxnSpPr>
          <p:nvPr/>
        </p:nvCxnSpPr>
        <p:spPr>
          <a:xfrm>
            <a:off x="3670521" y="3023218"/>
            <a:ext cx="3268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A8D69C9-2F15-0047-878A-8FA87FDC345D}"/>
              </a:ext>
            </a:extLst>
          </p:cNvPr>
          <p:cNvCxnSpPr/>
          <p:nvPr/>
        </p:nvCxnSpPr>
        <p:spPr>
          <a:xfrm>
            <a:off x="6975330" y="4297560"/>
            <a:ext cx="60344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F4AF911-E69B-B548-935E-A1A707F60BB6}"/>
              </a:ext>
            </a:extLst>
          </p:cNvPr>
          <p:cNvSpPr/>
          <p:nvPr/>
        </p:nvSpPr>
        <p:spPr>
          <a:xfrm>
            <a:off x="7578773" y="3972740"/>
            <a:ext cx="3152506" cy="641268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b="1" dirty="0">
                <a:solidFill>
                  <a:schemeClr val="bg1"/>
                </a:solidFill>
              </a:rPr>
              <a:t>Tertiary Category(New L3)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76A578-B0BA-BA40-BA2A-D832053B4CE7}"/>
              </a:ext>
            </a:extLst>
          </p:cNvPr>
          <p:cNvSpPr/>
          <p:nvPr/>
        </p:nvSpPr>
        <p:spPr>
          <a:xfrm>
            <a:off x="1185902" y="5028170"/>
            <a:ext cx="9908288" cy="7122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Aim is the automatic tagging of different categories levels and other such attributes given product a description.</a:t>
            </a:r>
          </a:p>
        </p:txBody>
      </p:sp>
    </p:spTree>
    <p:extLst>
      <p:ext uri="{BB962C8B-B14F-4D97-AF65-F5344CB8AC3E}">
        <p14:creationId xmlns:p14="http://schemas.microsoft.com/office/powerpoint/2010/main" val="2192805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5;p13">
            <a:extLst>
              <a:ext uri="{FF2B5EF4-FFF2-40B4-BE49-F238E27FC236}">
                <a16:creationId xmlns:a16="http://schemas.microsoft.com/office/drawing/2014/main" id="{E5DF00EC-B5C9-8B4E-AE86-0E681DF88309}"/>
              </a:ext>
            </a:extLst>
          </p:cNvPr>
          <p:cNvSpPr/>
          <p:nvPr/>
        </p:nvSpPr>
        <p:spPr>
          <a:xfrm>
            <a:off x="125778" y="248281"/>
            <a:ext cx="11808800" cy="790400"/>
          </a:xfrm>
          <a:prstGeom prst="roundRect">
            <a:avLst>
              <a:gd name="adj" fmla="val 4671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Product Catalogue Tagging: </a:t>
            </a:r>
            <a:r>
              <a:rPr lang="en-US" sz="28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Adding relevant attributes</a:t>
            </a:r>
          </a:p>
        </p:txBody>
      </p:sp>
      <p:pic>
        <p:nvPicPr>
          <p:cNvPr id="7" name="Google Shape;56;p13">
            <a:extLst>
              <a:ext uri="{FF2B5EF4-FFF2-40B4-BE49-F238E27FC236}">
                <a16:creationId xmlns:a16="http://schemas.microsoft.com/office/drawing/2014/main" id="{30E73DAD-3078-D144-A813-D3CD2C3FD8B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86603" y="302359"/>
            <a:ext cx="698559" cy="68224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Can 81">
            <a:extLst>
              <a:ext uri="{FF2B5EF4-FFF2-40B4-BE49-F238E27FC236}">
                <a16:creationId xmlns:a16="http://schemas.microsoft.com/office/drawing/2014/main" id="{A45D75EA-9137-804D-B6EA-C641D08A6CA9}"/>
              </a:ext>
            </a:extLst>
          </p:cNvPr>
          <p:cNvSpPr/>
          <p:nvPr/>
        </p:nvSpPr>
        <p:spPr>
          <a:xfrm>
            <a:off x="997331" y="3410302"/>
            <a:ext cx="1102968" cy="1374938"/>
          </a:xfrm>
          <a:prstGeom prst="can">
            <a:avLst/>
          </a:prstGeom>
          <a:solidFill>
            <a:srgbClr val="92D05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Product Catalogue DB with all details</a:t>
            </a:r>
          </a:p>
        </p:txBody>
      </p:sp>
      <p:sp>
        <p:nvSpPr>
          <p:cNvPr id="83" name="Round Diagonal Corner Rectangle 82">
            <a:extLst>
              <a:ext uri="{FF2B5EF4-FFF2-40B4-BE49-F238E27FC236}">
                <a16:creationId xmlns:a16="http://schemas.microsoft.com/office/drawing/2014/main" id="{B7948A46-374B-A84A-B788-34466EF244CB}"/>
              </a:ext>
            </a:extLst>
          </p:cNvPr>
          <p:cNvSpPr/>
          <p:nvPr/>
        </p:nvSpPr>
        <p:spPr>
          <a:xfrm>
            <a:off x="2713971" y="1649236"/>
            <a:ext cx="2408161" cy="641268"/>
          </a:xfrm>
          <a:prstGeom prst="round2DiagRect">
            <a:avLst>
              <a:gd name="adj1" fmla="val 27778"/>
              <a:gd name="adj2" fmla="val 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Implicit Tags using Topic Modelling and Clustering</a:t>
            </a:r>
          </a:p>
        </p:txBody>
      </p:sp>
      <p:sp>
        <p:nvSpPr>
          <p:cNvPr id="84" name="Round Diagonal Corner Rectangle 83">
            <a:extLst>
              <a:ext uri="{FF2B5EF4-FFF2-40B4-BE49-F238E27FC236}">
                <a16:creationId xmlns:a16="http://schemas.microsoft.com/office/drawing/2014/main" id="{DA5013CD-218E-8544-A3A5-874A07230F47}"/>
              </a:ext>
            </a:extLst>
          </p:cNvPr>
          <p:cNvSpPr/>
          <p:nvPr/>
        </p:nvSpPr>
        <p:spPr>
          <a:xfrm>
            <a:off x="3693820" y="3868448"/>
            <a:ext cx="2650418" cy="641268"/>
          </a:xfrm>
          <a:prstGeom prst="round2DiagRect">
            <a:avLst>
              <a:gd name="adj1" fmla="val 27778"/>
              <a:gd name="adj2" fmla="val 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Text tags using Automatic Keyword Extraction </a:t>
            </a:r>
          </a:p>
        </p:txBody>
      </p:sp>
      <p:sp>
        <p:nvSpPr>
          <p:cNvPr id="85" name="Round Diagonal Corner Rectangle 84">
            <a:extLst>
              <a:ext uri="{FF2B5EF4-FFF2-40B4-BE49-F238E27FC236}">
                <a16:creationId xmlns:a16="http://schemas.microsoft.com/office/drawing/2014/main" id="{6AA67598-0735-044C-A885-86025DEA19B5}"/>
              </a:ext>
            </a:extLst>
          </p:cNvPr>
          <p:cNvSpPr/>
          <p:nvPr/>
        </p:nvSpPr>
        <p:spPr>
          <a:xfrm>
            <a:off x="5057088" y="4773227"/>
            <a:ext cx="2666674" cy="927444"/>
          </a:xfrm>
          <a:prstGeom prst="round2DiagRect">
            <a:avLst>
              <a:gd name="adj1" fmla="val 27778"/>
              <a:gd name="adj2" fmla="val 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Translated and transliterated tags generator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B2142F6-AC8A-584C-A7E5-8ADCD11045A6}"/>
              </a:ext>
            </a:extLst>
          </p:cNvPr>
          <p:cNvCxnSpPr>
            <a:cxnSpLocks/>
          </p:cNvCxnSpPr>
          <p:nvPr/>
        </p:nvCxnSpPr>
        <p:spPr>
          <a:xfrm>
            <a:off x="7723762" y="5302246"/>
            <a:ext cx="47327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7" name="Can 86">
            <a:extLst>
              <a:ext uri="{FF2B5EF4-FFF2-40B4-BE49-F238E27FC236}">
                <a16:creationId xmlns:a16="http://schemas.microsoft.com/office/drawing/2014/main" id="{C9400DB4-3716-1A4D-B9BA-9542C2F1DFD9}"/>
              </a:ext>
            </a:extLst>
          </p:cNvPr>
          <p:cNvSpPr/>
          <p:nvPr/>
        </p:nvSpPr>
        <p:spPr>
          <a:xfrm>
            <a:off x="8183604" y="4388243"/>
            <a:ext cx="3925938" cy="2339813"/>
          </a:xfrm>
          <a:prstGeom prst="can">
            <a:avLst>
              <a:gd name="adj" fmla="val 9473"/>
            </a:avLst>
          </a:prstGeom>
          <a:solidFill>
            <a:schemeClr val="accent6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Products with all possible relevant tags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DC7BB97-FCBE-1242-9DE2-25DA9C589998}"/>
              </a:ext>
            </a:extLst>
          </p:cNvPr>
          <p:cNvCxnSpPr>
            <a:cxnSpLocks/>
          </p:cNvCxnSpPr>
          <p:nvPr/>
        </p:nvCxnSpPr>
        <p:spPr>
          <a:xfrm>
            <a:off x="3337449" y="2948468"/>
            <a:ext cx="0" cy="317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5DB173C-7454-CF4D-86FB-AFD2EF59E062}"/>
              </a:ext>
            </a:extLst>
          </p:cNvPr>
          <p:cNvCxnSpPr>
            <a:cxnSpLocks/>
          </p:cNvCxnSpPr>
          <p:nvPr/>
        </p:nvCxnSpPr>
        <p:spPr>
          <a:xfrm>
            <a:off x="2489680" y="5434369"/>
            <a:ext cx="8477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D9FC0AF-7110-1941-BD48-5A7FAC938EE9}"/>
              </a:ext>
            </a:extLst>
          </p:cNvPr>
          <p:cNvCxnSpPr>
            <a:cxnSpLocks/>
          </p:cNvCxnSpPr>
          <p:nvPr/>
        </p:nvCxnSpPr>
        <p:spPr>
          <a:xfrm>
            <a:off x="3337449" y="5302246"/>
            <a:ext cx="16860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1" name="Can 90">
            <a:extLst>
              <a:ext uri="{FF2B5EF4-FFF2-40B4-BE49-F238E27FC236}">
                <a16:creationId xmlns:a16="http://schemas.microsoft.com/office/drawing/2014/main" id="{76F9C11C-1ECF-4A4D-9E86-1224A35407DD}"/>
              </a:ext>
            </a:extLst>
          </p:cNvPr>
          <p:cNvSpPr/>
          <p:nvPr/>
        </p:nvSpPr>
        <p:spPr>
          <a:xfrm>
            <a:off x="1028752" y="1440585"/>
            <a:ext cx="1200761" cy="1024746"/>
          </a:xfrm>
          <a:prstGeom prst="can">
            <a:avLst/>
          </a:prstGeom>
          <a:solidFill>
            <a:schemeClr val="tx2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User Clickstream data</a:t>
            </a:r>
          </a:p>
        </p:txBody>
      </p:sp>
      <p:sp>
        <p:nvSpPr>
          <p:cNvPr id="92" name="Can 91">
            <a:extLst>
              <a:ext uri="{FF2B5EF4-FFF2-40B4-BE49-F238E27FC236}">
                <a16:creationId xmlns:a16="http://schemas.microsoft.com/office/drawing/2014/main" id="{7A1C7750-E557-F043-9D5D-28659FFD0612}"/>
              </a:ext>
            </a:extLst>
          </p:cNvPr>
          <p:cNvSpPr/>
          <p:nvPr/>
        </p:nvSpPr>
        <p:spPr>
          <a:xfrm>
            <a:off x="9022853" y="1198201"/>
            <a:ext cx="1248997" cy="1118356"/>
          </a:xfrm>
          <a:prstGeom prst="can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Current Inventory Stock Data</a:t>
            </a:r>
          </a:p>
        </p:txBody>
      </p:sp>
      <p:sp>
        <p:nvSpPr>
          <p:cNvPr id="93" name="Can 92">
            <a:extLst>
              <a:ext uri="{FF2B5EF4-FFF2-40B4-BE49-F238E27FC236}">
                <a16:creationId xmlns:a16="http://schemas.microsoft.com/office/drawing/2014/main" id="{F2C0D52B-90C9-0D41-86B8-B1296EDF7C19}"/>
              </a:ext>
            </a:extLst>
          </p:cNvPr>
          <p:cNvSpPr/>
          <p:nvPr/>
        </p:nvSpPr>
        <p:spPr>
          <a:xfrm>
            <a:off x="10636165" y="1198201"/>
            <a:ext cx="1248997" cy="1118356"/>
          </a:xfrm>
          <a:prstGeom prst="can">
            <a:avLst/>
          </a:prstGeom>
          <a:solidFill>
            <a:schemeClr val="tx1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Last Month Sale Data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93AFE076-4423-C94A-8297-14D4CB8890C8}"/>
              </a:ext>
            </a:extLst>
          </p:cNvPr>
          <p:cNvSpPr/>
          <p:nvPr/>
        </p:nvSpPr>
        <p:spPr>
          <a:xfrm>
            <a:off x="9606478" y="2849272"/>
            <a:ext cx="2059373" cy="10536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Tags Enrichment Module</a:t>
            </a:r>
            <a:endParaRPr lang="en-IN" dirty="0"/>
          </a:p>
        </p:txBody>
      </p:sp>
      <p:sp>
        <p:nvSpPr>
          <p:cNvPr id="95" name="Round Diagonal Corner Rectangle 94">
            <a:extLst>
              <a:ext uri="{FF2B5EF4-FFF2-40B4-BE49-F238E27FC236}">
                <a16:creationId xmlns:a16="http://schemas.microsoft.com/office/drawing/2014/main" id="{4636516D-5015-F540-86F5-E9C3A1ED093B}"/>
              </a:ext>
            </a:extLst>
          </p:cNvPr>
          <p:cNvSpPr/>
          <p:nvPr/>
        </p:nvSpPr>
        <p:spPr>
          <a:xfrm>
            <a:off x="3701577" y="3083034"/>
            <a:ext cx="2650418" cy="641268"/>
          </a:xfrm>
          <a:prstGeom prst="round2DiagRect">
            <a:avLst>
              <a:gd name="adj1" fmla="val 27778"/>
              <a:gd name="adj2" fmla="val 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Image Tags using object and other feature detection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E867B01-C504-FB41-AA4E-2B70A75E0C99}"/>
              </a:ext>
            </a:extLst>
          </p:cNvPr>
          <p:cNvCxnSpPr>
            <a:cxnSpLocks/>
            <a:stCxn id="91" idx="4"/>
          </p:cNvCxnSpPr>
          <p:nvPr/>
        </p:nvCxnSpPr>
        <p:spPr>
          <a:xfrm>
            <a:off x="2229513" y="1952958"/>
            <a:ext cx="4679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0879CFC-B9DB-C743-9A68-DB049FE530CB}"/>
              </a:ext>
            </a:extLst>
          </p:cNvPr>
          <p:cNvCxnSpPr>
            <a:cxnSpLocks/>
          </p:cNvCxnSpPr>
          <p:nvPr/>
        </p:nvCxnSpPr>
        <p:spPr>
          <a:xfrm>
            <a:off x="3337449" y="2948468"/>
            <a:ext cx="32585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30E60510-5FF8-144A-951A-275ABC7D2993}"/>
              </a:ext>
            </a:extLst>
          </p:cNvPr>
          <p:cNvCxnSpPr>
            <a:cxnSpLocks/>
          </p:cNvCxnSpPr>
          <p:nvPr/>
        </p:nvCxnSpPr>
        <p:spPr>
          <a:xfrm flipV="1">
            <a:off x="6595968" y="2273764"/>
            <a:ext cx="0" cy="674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F69E0D26-27B1-7844-A130-6865C3F6FCA6}"/>
              </a:ext>
            </a:extLst>
          </p:cNvPr>
          <p:cNvSpPr/>
          <p:nvPr/>
        </p:nvSpPr>
        <p:spPr>
          <a:xfrm>
            <a:off x="80427" y="3929678"/>
            <a:ext cx="480991" cy="441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Id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551E9521-2129-894D-8FEB-EF126D4C6DA9}"/>
              </a:ext>
            </a:extLst>
          </p:cNvPr>
          <p:cNvCxnSpPr>
            <a:cxnSpLocks/>
          </p:cNvCxnSpPr>
          <p:nvPr/>
        </p:nvCxnSpPr>
        <p:spPr>
          <a:xfrm flipV="1">
            <a:off x="542841" y="4166688"/>
            <a:ext cx="442415" cy="2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2652D3E-2B1A-1B49-85AF-B144C2C4313D}"/>
              </a:ext>
            </a:extLst>
          </p:cNvPr>
          <p:cNvCxnSpPr>
            <a:cxnSpLocks/>
          </p:cNvCxnSpPr>
          <p:nvPr/>
        </p:nvCxnSpPr>
        <p:spPr>
          <a:xfrm>
            <a:off x="3338945" y="3519055"/>
            <a:ext cx="3602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3A9B802A-A0DB-4E43-B702-15EFB7223FFF}"/>
              </a:ext>
            </a:extLst>
          </p:cNvPr>
          <p:cNvCxnSpPr>
            <a:cxnSpLocks/>
          </p:cNvCxnSpPr>
          <p:nvPr/>
        </p:nvCxnSpPr>
        <p:spPr>
          <a:xfrm>
            <a:off x="3337449" y="4287614"/>
            <a:ext cx="361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14E719E5-5ED6-B84D-9A4B-A3EB2DB67744}"/>
              </a:ext>
            </a:extLst>
          </p:cNvPr>
          <p:cNvCxnSpPr>
            <a:cxnSpLocks/>
            <a:stCxn id="95" idx="0"/>
          </p:cNvCxnSpPr>
          <p:nvPr/>
        </p:nvCxnSpPr>
        <p:spPr>
          <a:xfrm flipV="1">
            <a:off x="6351995" y="3394742"/>
            <a:ext cx="2670858" cy="89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B621FD2B-775F-E941-9BA8-474EDE1728CF}"/>
              </a:ext>
            </a:extLst>
          </p:cNvPr>
          <p:cNvCxnSpPr/>
          <p:nvPr/>
        </p:nvCxnSpPr>
        <p:spPr>
          <a:xfrm>
            <a:off x="9022853" y="3394742"/>
            <a:ext cx="0" cy="993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3F08B5E-2018-E447-84D4-D38A8E6A5D9B}"/>
              </a:ext>
            </a:extLst>
          </p:cNvPr>
          <p:cNvCxnSpPr>
            <a:cxnSpLocks/>
          </p:cNvCxnSpPr>
          <p:nvPr/>
        </p:nvCxnSpPr>
        <p:spPr>
          <a:xfrm>
            <a:off x="6351995" y="4063582"/>
            <a:ext cx="22378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D89C37C2-FDB3-7D4F-94AB-7078BE806C27}"/>
              </a:ext>
            </a:extLst>
          </p:cNvPr>
          <p:cNvCxnSpPr/>
          <p:nvPr/>
        </p:nvCxnSpPr>
        <p:spPr>
          <a:xfrm>
            <a:off x="8589818" y="4063582"/>
            <a:ext cx="0" cy="436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A961A8F-9C10-BA40-AF79-F4AB54224657}"/>
              </a:ext>
            </a:extLst>
          </p:cNvPr>
          <p:cNvCxnSpPr/>
          <p:nvPr/>
        </p:nvCxnSpPr>
        <p:spPr>
          <a:xfrm>
            <a:off x="9975273" y="2316557"/>
            <a:ext cx="13854" cy="532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545822B9-ECBE-DF43-B1A8-9184FB00A73C}"/>
              </a:ext>
            </a:extLst>
          </p:cNvPr>
          <p:cNvCxnSpPr/>
          <p:nvPr/>
        </p:nvCxnSpPr>
        <p:spPr>
          <a:xfrm>
            <a:off x="10931236" y="2316557"/>
            <a:ext cx="13855" cy="532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C8C07FC-3C07-9240-B8B1-C9EAA0FE2755}"/>
              </a:ext>
            </a:extLst>
          </p:cNvPr>
          <p:cNvCxnSpPr/>
          <p:nvPr/>
        </p:nvCxnSpPr>
        <p:spPr>
          <a:xfrm>
            <a:off x="10446514" y="3902953"/>
            <a:ext cx="0" cy="59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E72233B7-80CE-8648-987B-1C8C1A25F968}"/>
              </a:ext>
            </a:extLst>
          </p:cNvPr>
          <p:cNvCxnSpPr>
            <a:cxnSpLocks/>
          </p:cNvCxnSpPr>
          <p:nvPr/>
        </p:nvCxnSpPr>
        <p:spPr>
          <a:xfrm>
            <a:off x="7808181" y="1965719"/>
            <a:ext cx="9478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0FA2C6CD-D721-AB4C-96BB-522ECA785ED3}"/>
              </a:ext>
            </a:extLst>
          </p:cNvPr>
          <p:cNvCxnSpPr/>
          <p:nvPr/>
        </p:nvCxnSpPr>
        <p:spPr>
          <a:xfrm>
            <a:off x="8756073" y="1952958"/>
            <a:ext cx="0" cy="2547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2139F8E7-FA28-B145-A847-3A5D235CAF9B}"/>
              </a:ext>
            </a:extLst>
          </p:cNvPr>
          <p:cNvCxnSpPr>
            <a:cxnSpLocks/>
          </p:cNvCxnSpPr>
          <p:nvPr/>
        </p:nvCxnSpPr>
        <p:spPr>
          <a:xfrm>
            <a:off x="5122132" y="1943269"/>
            <a:ext cx="4679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Snip Single Corner Rectangle 112">
            <a:extLst>
              <a:ext uri="{FF2B5EF4-FFF2-40B4-BE49-F238E27FC236}">
                <a16:creationId xmlns:a16="http://schemas.microsoft.com/office/drawing/2014/main" id="{AA886CA3-86EA-A044-BC0A-3E9F88C2CC36}"/>
              </a:ext>
            </a:extLst>
          </p:cNvPr>
          <p:cNvSpPr/>
          <p:nvPr/>
        </p:nvSpPr>
        <p:spPr>
          <a:xfrm>
            <a:off x="5629523" y="1649236"/>
            <a:ext cx="2178658" cy="624528"/>
          </a:xfrm>
          <a:prstGeom prst="snip1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Implicit Tag Generator Model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94931EC3-A231-D844-BD06-54601F32FB9D}"/>
              </a:ext>
            </a:extLst>
          </p:cNvPr>
          <p:cNvCxnSpPr>
            <a:cxnSpLocks/>
          </p:cNvCxnSpPr>
          <p:nvPr/>
        </p:nvCxnSpPr>
        <p:spPr>
          <a:xfrm>
            <a:off x="1549966" y="2880777"/>
            <a:ext cx="0" cy="765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5A4F5884-3F41-B34C-83B3-1E9D60669BF5}"/>
              </a:ext>
            </a:extLst>
          </p:cNvPr>
          <p:cNvCxnSpPr>
            <a:cxnSpLocks/>
          </p:cNvCxnSpPr>
          <p:nvPr/>
        </p:nvCxnSpPr>
        <p:spPr>
          <a:xfrm flipV="1">
            <a:off x="1548815" y="2880777"/>
            <a:ext cx="147932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C47672B-8B0E-1640-B18C-CA76BAA75A67}"/>
              </a:ext>
            </a:extLst>
          </p:cNvPr>
          <p:cNvCxnSpPr>
            <a:cxnSpLocks/>
          </p:cNvCxnSpPr>
          <p:nvPr/>
        </p:nvCxnSpPr>
        <p:spPr>
          <a:xfrm flipV="1">
            <a:off x="3028137" y="2290504"/>
            <a:ext cx="0" cy="595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149A8C63-F605-CB46-BFA2-EE8CE5EF4DA4}"/>
              </a:ext>
            </a:extLst>
          </p:cNvPr>
          <p:cNvCxnSpPr>
            <a:cxnSpLocks/>
          </p:cNvCxnSpPr>
          <p:nvPr/>
        </p:nvCxnSpPr>
        <p:spPr>
          <a:xfrm>
            <a:off x="6351995" y="4199264"/>
            <a:ext cx="2439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A65203E8-E45E-D345-BE26-D71C0097B0EF}"/>
              </a:ext>
            </a:extLst>
          </p:cNvPr>
          <p:cNvCxnSpPr>
            <a:cxnSpLocks/>
          </p:cNvCxnSpPr>
          <p:nvPr/>
        </p:nvCxnSpPr>
        <p:spPr>
          <a:xfrm>
            <a:off x="6344238" y="3519055"/>
            <a:ext cx="5234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3AE7075D-94BD-D440-A650-8ACB3DE6D121}"/>
              </a:ext>
            </a:extLst>
          </p:cNvPr>
          <p:cNvCxnSpPr>
            <a:cxnSpLocks/>
          </p:cNvCxnSpPr>
          <p:nvPr/>
        </p:nvCxnSpPr>
        <p:spPr>
          <a:xfrm>
            <a:off x="6879526" y="3505652"/>
            <a:ext cx="0" cy="1267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7DC02453-417B-5844-94E6-79D1ED688BBC}"/>
              </a:ext>
            </a:extLst>
          </p:cNvPr>
          <p:cNvCxnSpPr>
            <a:cxnSpLocks/>
          </p:cNvCxnSpPr>
          <p:nvPr/>
        </p:nvCxnSpPr>
        <p:spPr>
          <a:xfrm>
            <a:off x="6595968" y="4199264"/>
            <a:ext cx="0" cy="611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6885D126-DBD6-654B-8579-9D7D013783D2}"/>
              </a:ext>
            </a:extLst>
          </p:cNvPr>
          <p:cNvSpPr/>
          <p:nvPr/>
        </p:nvSpPr>
        <p:spPr>
          <a:xfrm>
            <a:off x="749030" y="5236949"/>
            <a:ext cx="1740650" cy="463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Preprocessing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FD091423-2BAE-9945-A7AF-DD08332F4EF3}"/>
              </a:ext>
            </a:extLst>
          </p:cNvPr>
          <p:cNvCxnSpPr>
            <a:cxnSpLocks/>
          </p:cNvCxnSpPr>
          <p:nvPr/>
        </p:nvCxnSpPr>
        <p:spPr>
          <a:xfrm>
            <a:off x="1526732" y="4785240"/>
            <a:ext cx="0" cy="45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Snip Single Corner Rectangle 122">
            <a:extLst>
              <a:ext uri="{FF2B5EF4-FFF2-40B4-BE49-F238E27FC236}">
                <a16:creationId xmlns:a16="http://schemas.microsoft.com/office/drawing/2014/main" id="{459E5A31-F273-5E4F-A04D-AC1CFB9442E4}"/>
              </a:ext>
            </a:extLst>
          </p:cNvPr>
          <p:cNvSpPr/>
          <p:nvPr/>
        </p:nvSpPr>
        <p:spPr>
          <a:xfrm>
            <a:off x="5023504" y="5836257"/>
            <a:ext cx="2259891" cy="628153"/>
          </a:xfrm>
          <a:prstGeom prst="snip1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L1,L2 and L3 category prediction model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A2A3AE3-C45F-D34E-B20B-976E33E14304}"/>
              </a:ext>
            </a:extLst>
          </p:cNvPr>
          <p:cNvCxnSpPr>
            <a:cxnSpLocks/>
          </p:cNvCxnSpPr>
          <p:nvPr/>
        </p:nvCxnSpPr>
        <p:spPr>
          <a:xfrm>
            <a:off x="3337449" y="6114604"/>
            <a:ext cx="16860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A1B19AB-C625-F14E-97CD-57AA37C40B9E}"/>
              </a:ext>
            </a:extLst>
          </p:cNvPr>
          <p:cNvCxnSpPr>
            <a:cxnSpLocks/>
          </p:cNvCxnSpPr>
          <p:nvPr/>
        </p:nvCxnSpPr>
        <p:spPr>
          <a:xfrm>
            <a:off x="7283395" y="6122555"/>
            <a:ext cx="9136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313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5;p13">
            <a:extLst>
              <a:ext uri="{FF2B5EF4-FFF2-40B4-BE49-F238E27FC236}">
                <a16:creationId xmlns:a16="http://schemas.microsoft.com/office/drawing/2014/main" id="{E5DF00EC-B5C9-8B4E-AE86-0E681DF88309}"/>
              </a:ext>
            </a:extLst>
          </p:cNvPr>
          <p:cNvSpPr/>
          <p:nvPr/>
        </p:nvSpPr>
        <p:spPr>
          <a:xfrm>
            <a:off x="125778" y="248281"/>
            <a:ext cx="11808800" cy="790400"/>
          </a:xfrm>
          <a:prstGeom prst="roundRect">
            <a:avLst>
              <a:gd name="adj" fmla="val 4671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Product Catalogue Tagging : </a:t>
            </a:r>
            <a:r>
              <a:rPr lang="en-US" sz="25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Example</a:t>
            </a:r>
          </a:p>
        </p:txBody>
      </p:sp>
      <p:pic>
        <p:nvPicPr>
          <p:cNvPr id="7" name="Google Shape;56;p13">
            <a:extLst>
              <a:ext uri="{FF2B5EF4-FFF2-40B4-BE49-F238E27FC236}">
                <a16:creationId xmlns:a16="http://schemas.microsoft.com/office/drawing/2014/main" id="{30E73DAD-3078-D144-A813-D3CD2C3FD8B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86603" y="302359"/>
            <a:ext cx="698559" cy="68224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C9C4003F-939A-FD46-BE56-6B61A6C5A3C1}"/>
              </a:ext>
            </a:extLst>
          </p:cNvPr>
          <p:cNvSpPr/>
          <p:nvPr/>
        </p:nvSpPr>
        <p:spPr>
          <a:xfrm>
            <a:off x="7765" y="1714500"/>
            <a:ext cx="11995569" cy="5143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an 48">
            <a:extLst>
              <a:ext uri="{FF2B5EF4-FFF2-40B4-BE49-F238E27FC236}">
                <a16:creationId xmlns:a16="http://schemas.microsoft.com/office/drawing/2014/main" id="{341BC76A-5F4E-804D-A7C5-C677079E1A5D}"/>
              </a:ext>
            </a:extLst>
          </p:cNvPr>
          <p:cNvSpPr/>
          <p:nvPr/>
        </p:nvSpPr>
        <p:spPr>
          <a:xfrm>
            <a:off x="997054" y="2611893"/>
            <a:ext cx="1102968" cy="1374938"/>
          </a:xfrm>
          <a:prstGeom prst="can">
            <a:avLst/>
          </a:prstGeom>
          <a:solidFill>
            <a:srgbClr val="92D05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Product Catalogue DB with all details</a:t>
            </a:r>
          </a:p>
        </p:txBody>
      </p:sp>
      <p:sp>
        <p:nvSpPr>
          <p:cNvPr id="50" name="Round Diagonal Corner Rectangle 49">
            <a:extLst>
              <a:ext uri="{FF2B5EF4-FFF2-40B4-BE49-F238E27FC236}">
                <a16:creationId xmlns:a16="http://schemas.microsoft.com/office/drawing/2014/main" id="{9B4D96BD-9876-7845-A00D-BB9A484C225C}"/>
              </a:ext>
            </a:extLst>
          </p:cNvPr>
          <p:cNvSpPr/>
          <p:nvPr/>
        </p:nvSpPr>
        <p:spPr>
          <a:xfrm>
            <a:off x="3693820" y="3868448"/>
            <a:ext cx="2650418" cy="641268"/>
          </a:xfrm>
          <a:prstGeom prst="round2DiagRect">
            <a:avLst>
              <a:gd name="adj1" fmla="val 27778"/>
              <a:gd name="adj2" fmla="val 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Text tags using Automatic Keyword Extraction </a:t>
            </a:r>
          </a:p>
        </p:txBody>
      </p:sp>
      <p:sp>
        <p:nvSpPr>
          <p:cNvPr id="51" name="Round Diagonal Corner Rectangle 50">
            <a:extLst>
              <a:ext uri="{FF2B5EF4-FFF2-40B4-BE49-F238E27FC236}">
                <a16:creationId xmlns:a16="http://schemas.microsoft.com/office/drawing/2014/main" id="{84A5F621-7068-D641-8ACF-BA6295920C80}"/>
              </a:ext>
            </a:extLst>
          </p:cNvPr>
          <p:cNvSpPr/>
          <p:nvPr/>
        </p:nvSpPr>
        <p:spPr>
          <a:xfrm>
            <a:off x="5057088" y="4773227"/>
            <a:ext cx="2666674" cy="927444"/>
          </a:xfrm>
          <a:prstGeom prst="round2DiagRect">
            <a:avLst>
              <a:gd name="adj1" fmla="val 27778"/>
              <a:gd name="adj2" fmla="val 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Translated and transliterated tags generator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14BDE4A-0E4F-6241-B24C-E7B642306227}"/>
              </a:ext>
            </a:extLst>
          </p:cNvPr>
          <p:cNvCxnSpPr>
            <a:cxnSpLocks/>
          </p:cNvCxnSpPr>
          <p:nvPr/>
        </p:nvCxnSpPr>
        <p:spPr>
          <a:xfrm>
            <a:off x="7723762" y="5302246"/>
            <a:ext cx="47327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3" name="Can 52">
            <a:extLst>
              <a:ext uri="{FF2B5EF4-FFF2-40B4-BE49-F238E27FC236}">
                <a16:creationId xmlns:a16="http://schemas.microsoft.com/office/drawing/2014/main" id="{EEB0CAD2-6FB9-7F42-99F4-C6C24026C483}"/>
              </a:ext>
            </a:extLst>
          </p:cNvPr>
          <p:cNvSpPr/>
          <p:nvPr/>
        </p:nvSpPr>
        <p:spPr>
          <a:xfrm>
            <a:off x="8183604" y="4388243"/>
            <a:ext cx="3742507" cy="2339813"/>
          </a:xfrm>
          <a:prstGeom prst="can">
            <a:avLst>
              <a:gd name="adj" fmla="val 9473"/>
            </a:avLst>
          </a:prstGeom>
          <a:solidFill>
            <a:schemeClr val="accent6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Products with all possible relevant tags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FF426DE-1A01-674B-9AA8-6191356094A2}"/>
              </a:ext>
            </a:extLst>
          </p:cNvPr>
          <p:cNvCxnSpPr>
            <a:cxnSpLocks/>
          </p:cNvCxnSpPr>
          <p:nvPr/>
        </p:nvCxnSpPr>
        <p:spPr>
          <a:xfrm>
            <a:off x="3349248" y="3505652"/>
            <a:ext cx="0" cy="2608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D2AF60D-92CD-064F-82EF-AA00634FA243}"/>
              </a:ext>
            </a:extLst>
          </p:cNvPr>
          <p:cNvCxnSpPr>
            <a:cxnSpLocks/>
          </p:cNvCxnSpPr>
          <p:nvPr/>
        </p:nvCxnSpPr>
        <p:spPr>
          <a:xfrm>
            <a:off x="2489680" y="4638553"/>
            <a:ext cx="8477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7E379FE-29CF-DB44-9286-AF2ACF693C5D}"/>
              </a:ext>
            </a:extLst>
          </p:cNvPr>
          <p:cNvCxnSpPr>
            <a:cxnSpLocks/>
          </p:cNvCxnSpPr>
          <p:nvPr/>
        </p:nvCxnSpPr>
        <p:spPr>
          <a:xfrm>
            <a:off x="3337449" y="5302246"/>
            <a:ext cx="16860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7" name="Round Diagonal Corner Rectangle 56">
            <a:extLst>
              <a:ext uri="{FF2B5EF4-FFF2-40B4-BE49-F238E27FC236}">
                <a16:creationId xmlns:a16="http://schemas.microsoft.com/office/drawing/2014/main" id="{164F8D28-0A1D-B041-A2A5-241B4CBABA54}"/>
              </a:ext>
            </a:extLst>
          </p:cNvPr>
          <p:cNvSpPr/>
          <p:nvPr/>
        </p:nvSpPr>
        <p:spPr>
          <a:xfrm>
            <a:off x="3701577" y="3083034"/>
            <a:ext cx="2650418" cy="641268"/>
          </a:xfrm>
          <a:prstGeom prst="round2DiagRect">
            <a:avLst>
              <a:gd name="adj1" fmla="val 27778"/>
              <a:gd name="adj2" fmla="val 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Image Tags using object and other feature detection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DF477DBE-86B6-294F-9581-81CC2A9B248D}"/>
              </a:ext>
            </a:extLst>
          </p:cNvPr>
          <p:cNvSpPr/>
          <p:nvPr/>
        </p:nvSpPr>
        <p:spPr>
          <a:xfrm>
            <a:off x="59050" y="3063939"/>
            <a:ext cx="480991" cy="4417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Id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A18BAC9-6BBD-174A-8DFD-4FD59E2C49CA}"/>
              </a:ext>
            </a:extLst>
          </p:cNvPr>
          <p:cNvCxnSpPr>
            <a:cxnSpLocks/>
          </p:cNvCxnSpPr>
          <p:nvPr/>
        </p:nvCxnSpPr>
        <p:spPr>
          <a:xfrm flipV="1">
            <a:off x="540041" y="3297082"/>
            <a:ext cx="442415" cy="2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FB19108-9D3F-7E4E-9C91-FA5C09F71B42}"/>
              </a:ext>
            </a:extLst>
          </p:cNvPr>
          <p:cNvCxnSpPr>
            <a:cxnSpLocks/>
          </p:cNvCxnSpPr>
          <p:nvPr/>
        </p:nvCxnSpPr>
        <p:spPr>
          <a:xfrm>
            <a:off x="3338945" y="3519055"/>
            <a:ext cx="3602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59E7096-2C91-A64F-8523-F7A3BFCE9C55}"/>
              </a:ext>
            </a:extLst>
          </p:cNvPr>
          <p:cNvCxnSpPr>
            <a:cxnSpLocks/>
          </p:cNvCxnSpPr>
          <p:nvPr/>
        </p:nvCxnSpPr>
        <p:spPr>
          <a:xfrm>
            <a:off x="3337449" y="4287614"/>
            <a:ext cx="361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056DFA3-06EB-7A42-8575-D8B7A567478F}"/>
              </a:ext>
            </a:extLst>
          </p:cNvPr>
          <p:cNvCxnSpPr>
            <a:cxnSpLocks/>
            <a:stCxn id="57" idx="0"/>
          </p:cNvCxnSpPr>
          <p:nvPr/>
        </p:nvCxnSpPr>
        <p:spPr>
          <a:xfrm flipV="1">
            <a:off x="6351995" y="3394742"/>
            <a:ext cx="2670858" cy="89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7D8CCFD-3AE6-914C-BCD9-87EFF8BED145}"/>
              </a:ext>
            </a:extLst>
          </p:cNvPr>
          <p:cNvCxnSpPr/>
          <p:nvPr/>
        </p:nvCxnSpPr>
        <p:spPr>
          <a:xfrm>
            <a:off x="9022853" y="3394742"/>
            <a:ext cx="0" cy="993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F124689-7FB9-A847-93AF-F2A1EEF66582}"/>
              </a:ext>
            </a:extLst>
          </p:cNvPr>
          <p:cNvCxnSpPr>
            <a:cxnSpLocks/>
          </p:cNvCxnSpPr>
          <p:nvPr/>
        </p:nvCxnSpPr>
        <p:spPr>
          <a:xfrm>
            <a:off x="6351995" y="4063582"/>
            <a:ext cx="22378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46B652D-7803-0244-B516-496A0D401E81}"/>
              </a:ext>
            </a:extLst>
          </p:cNvPr>
          <p:cNvCxnSpPr/>
          <p:nvPr/>
        </p:nvCxnSpPr>
        <p:spPr>
          <a:xfrm>
            <a:off x="8589818" y="4063582"/>
            <a:ext cx="0" cy="436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D38DEE5-D7BD-E14C-A409-587810368D2C}"/>
              </a:ext>
            </a:extLst>
          </p:cNvPr>
          <p:cNvCxnSpPr>
            <a:cxnSpLocks/>
          </p:cNvCxnSpPr>
          <p:nvPr/>
        </p:nvCxnSpPr>
        <p:spPr>
          <a:xfrm>
            <a:off x="6351995" y="4199264"/>
            <a:ext cx="2439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773EBDF-B1F8-3145-8939-63AF845FFD9B}"/>
              </a:ext>
            </a:extLst>
          </p:cNvPr>
          <p:cNvCxnSpPr>
            <a:cxnSpLocks/>
          </p:cNvCxnSpPr>
          <p:nvPr/>
        </p:nvCxnSpPr>
        <p:spPr>
          <a:xfrm>
            <a:off x="6344238" y="3519055"/>
            <a:ext cx="5234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CDDCA71-14C4-8644-8710-E2DAFC739CCF}"/>
              </a:ext>
            </a:extLst>
          </p:cNvPr>
          <p:cNvCxnSpPr>
            <a:cxnSpLocks/>
          </p:cNvCxnSpPr>
          <p:nvPr/>
        </p:nvCxnSpPr>
        <p:spPr>
          <a:xfrm>
            <a:off x="6879526" y="3505652"/>
            <a:ext cx="0" cy="1267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E11C07B-6E94-0C45-8228-E9C02BD2F564}"/>
              </a:ext>
            </a:extLst>
          </p:cNvPr>
          <p:cNvCxnSpPr>
            <a:cxnSpLocks/>
          </p:cNvCxnSpPr>
          <p:nvPr/>
        </p:nvCxnSpPr>
        <p:spPr>
          <a:xfrm>
            <a:off x="6595968" y="4199264"/>
            <a:ext cx="0" cy="611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C36B91E4-1A2E-1142-90B6-54549CCD6689}"/>
              </a:ext>
            </a:extLst>
          </p:cNvPr>
          <p:cNvSpPr/>
          <p:nvPr/>
        </p:nvSpPr>
        <p:spPr>
          <a:xfrm>
            <a:off x="717246" y="4406692"/>
            <a:ext cx="1740650" cy="463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Preprocessing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D76E036-BAEB-174A-982F-47597789A6E2}"/>
              </a:ext>
            </a:extLst>
          </p:cNvPr>
          <p:cNvCxnSpPr>
            <a:cxnSpLocks/>
          </p:cNvCxnSpPr>
          <p:nvPr/>
        </p:nvCxnSpPr>
        <p:spPr>
          <a:xfrm>
            <a:off x="1538470" y="3973409"/>
            <a:ext cx="0" cy="451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DA1CF886-8925-B848-9827-33F690A25EEA}"/>
              </a:ext>
            </a:extLst>
          </p:cNvPr>
          <p:cNvSpPr txBox="1"/>
          <p:nvPr/>
        </p:nvSpPr>
        <p:spPr>
          <a:xfrm>
            <a:off x="0" y="2611893"/>
            <a:ext cx="717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1234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02A34C6-9B4C-6C48-A70E-72B1A3FF7A42}"/>
              </a:ext>
            </a:extLst>
          </p:cNvPr>
          <p:cNvSpPr txBox="1"/>
          <p:nvPr/>
        </p:nvSpPr>
        <p:spPr>
          <a:xfrm>
            <a:off x="7765" y="4014597"/>
            <a:ext cx="272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Desc</a:t>
            </a:r>
            <a:r>
              <a:rPr lang="en-US" dirty="0"/>
              <a:t>: Lee plain black shirt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50E437-45B2-B942-ABB2-4A8027ECF7FC}"/>
              </a:ext>
            </a:extLst>
          </p:cNvPr>
          <p:cNvSpPr txBox="1"/>
          <p:nvPr/>
        </p:nvSpPr>
        <p:spPr>
          <a:xfrm>
            <a:off x="2550326" y="4598983"/>
            <a:ext cx="7457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Lee </a:t>
            </a:r>
            <a:r>
              <a:rPr lang="en-US" dirty="0" err="1"/>
              <a:t>PlainBlack</a:t>
            </a:r>
            <a:r>
              <a:rPr lang="en-US" dirty="0"/>
              <a:t> Shirt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4B4AC80-3A39-0E4D-939C-3A7ACD89AF87}"/>
              </a:ext>
            </a:extLst>
          </p:cNvPr>
          <p:cNvSpPr txBox="1"/>
          <p:nvPr/>
        </p:nvSpPr>
        <p:spPr>
          <a:xfrm>
            <a:off x="6595968" y="2791838"/>
            <a:ext cx="3832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Shirt, Black, Partywear, Lee, Chinese Collar, full sleeve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A8B3691-4EB4-8E4F-8022-3747000E6E6D}"/>
              </a:ext>
            </a:extLst>
          </p:cNvPr>
          <p:cNvSpPr txBox="1"/>
          <p:nvPr/>
        </p:nvSpPr>
        <p:spPr>
          <a:xfrm>
            <a:off x="6351995" y="3724302"/>
            <a:ext cx="2237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Shirt, Lee, Black, Plain Black Shirt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04FD48B-5BD0-EF4B-A400-772F63A8FCC5}"/>
              </a:ext>
            </a:extLst>
          </p:cNvPr>
          <p:cNvSpPr txBox="1"/>
          <p:nvPr/>
        </p:nvSpPr>
        <p:spPr>
          <a:xfrm>
            <a:off x="7757347" y="4911452"/>
            <a:ext cx="3682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Kurta, Kala Kurta, </a:t>
            </a:r>
            <a:r>
              <a:rPr lang="hi-IN" dirty="0"/>
              <a:t>काला कुरता </a:t>
            </a:r>
            <a:r>
              <a:rPr lang="en-US" dirty="0"/>
              <a:t>, </a:t>
            </a:r>
            <a:r>
              <a:rPr lang="hi-IN" dirty="0"/>
              <a:t>कुरता </a:t>
            </a:r>
            <a:endParaRPr lang="en-US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335E1CC-030A-8947-95B1-3A4C1517892C}"/>
              </a:ext>
            </a:extLst>
          </p:cNvPr>
          <p:cNvCxnSpPr>
            <a:cxnSpLocks/>
          </p:cNvCxnSpPr>
          <p:nvPr/>
        </p:nvCxnSpPr>
        <p:spPr>
          <a:xfrm>
            <a:off x="3349248" y="6114553"/>
            <a:ext cx="16860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9" name="Snip Single Corner Rectangle 78">
            <a:extLst>
              <a:ext uri="{FF2B5EF4-FFF2-40B4-BE49-F238E27FC236}">
                <a16:creationId xmlns:a16="http://schemas.microsoft.com/office/drawing/2014/main" id="{AA38E881-2515-B044-8CE1-B037B077BF77}"/>
              </a:ext>
            </a:extLst>
          </p:cNvPr>
          <p:cNvSpPr/>
          <p:nvPr/>
        </p:nvSpPr>
        <p:spPr>
          <a:xfrm>
            <a:off x="5023504" y="5836257"/>
            <a:ext cx="2259891" cy="628153"/>
          </a:xfrm>
          <a:prstGeom prst="snip1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L1,L2 and L3 category prediction model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B0FFBE7-C4CE-C041-9B4E-424E742A8B1C}"/>
              </a:ext>
            </a:extLst>
          </p:cNvPr>
          <p:cNvCxnSpPr>
            <a:cxnSpLocks/>
          </p:cNvCxnSpPr>
          <p:nvPr/>
        </p:nvCxnSpPr>
        <p:spPr>
          <a:xfrm>
            <a:off x="7283395" y="6186165"/>
            <a:ext cx="9002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8B9D212E-D5DC-B145-8B44-BF909B65256E}"/>
              </a:ext>
            </a:extLst>
          </p:cNvPr>
          <p:cNvSpPr txBox="1"/>
          <p:nvPr/>
        </p:nvSpPr>
        <p:spPr>
          <a:xfrm>
            <a:off x="7394713" y="5836257"/>
            <a:ext cx="2687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Topwear</a:t>
            </a:r>
            <a:r>
              <a:rPr lang="en-US" dirty="0"/>
              <a:t>, Casual Shirt , Plain black shirt 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C419CEB-041F-F74A-B3DA-EBEB68D5A49E}"/>
              </a:ext>
            </a:extLst>
          </p:cNvPr>
          <p:cNvSpPr txBox="1"/>
          <p:nvPr/>
        </p:nvSpPr>
        <p:spPr>
          <a:xfrm>
            <a:off x="-38189" y="4351731"/>
            <a:ext cx="880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</a:t>
            </a:r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E0484C69-72A1-C04C-A848-C91D54A08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" y="4706867"/>
            <a:ext cx="681489" cy="771992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6223E6F1-7266-294D-981F-BD290D03D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596" y="3799225"/>
            <a:ext cx="681489" cy="77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30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F8050025-7F7A-B443-ADF1-6CFFA3A95855}"/>
              </a:ext>
            </a:extLst>
          </p:cNvPr>
          <p:cNvSpPr/>
          <p:nvPr/>
        </p:nvSpPr>
        <p:spPr>
          <a:xfrm>
            <a:off x="521065" y="1776398"/>
            <a:ext cx="3731078" cy="133560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Google Shape;55;p13">
            <a:extLst>
              <a:ext uri="{FF2B5EF4-FFF2-40B4-BE49-F238E27FC236}">
                <a16:creationId xmlns:a16="http://schemas.microsoft.com/office/drawing/2014/main" id="{AA0E4E8F-AA6C-7448-A55D-8740155371D9}"/>
              </a:ext>
            </a:extLst>
          </p:cNvPr>
          <p:cNvSpPr/>
          <p:nvPr/>
        </p:nvSpPr>
        <p:spPr>
          <a:xfrm>
            <a:off x="137653" y="224530"/>
            <a:ext cx="11808800" cy="790400"/>
          </a:xfrm>
          <a:prstGeom prst="roundRect">
            <a:avLst>
              <a:gd name="adj" fmla="val 4671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Catalog Indexer:</a:t>
            </a:r>
            <a:r>
              <a:rPr lang="en-US" sz="36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25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Introduction</a:t>
            </a:r>
          </a:p>
        </p:txBody>
      </p:sp>
      <p:pic>
        <p:nvPicPr>
          <p:cNvPr id="7" name="Google Shape;56;p13">
            <a:extLst>
              <a:ext uri="{FF2B5EF4-FFF2-40B4-BE49-F238E27FC236}">
                <a16:creationId xmlns:a16="http://schemas.microsoft.com/office/drawing/2014/main" id="{C3088568-21CA-7845-8CAA-96A7233E298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98478" y="278608"/>
            <a:ext cx="698559" cy="68224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B38C575-773F-8D40-BC23-A2163C8F1D45}"/>
              </a:ext>
            </a:extLst>
          </p:cNvPr>
          <p:cNvSpPr/>
          <p:nvPr/>
        </p:nvSpPr>
        <p:spPr>
          <a:xfrm>
            <a:off x="521065" y="1298121"/>
            <a:ext cx="7349306" cy="34674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General issues in a catalog prepared in a manual process by operations and vendors: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B66D4CB-E142-6C45-861E-86365068F0FD}"/>
              </a:ext>
            </a:extLst>
          </p:cNvPr>
          <p:cNvSpPr/>
          <p:nvPr/>
        </p:nvSpPr>
        <p:spPr>
          <a:xfrm>
            <a:off x="702699" y="1909369"/>
            <a:ext cx="3353501" cy="35112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Misspelled Tokens/Word Break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E81C678-1766-F642-AF9B-3499F733B22D}"/>
              </a:ext>
            </a:extLst>
          </p:cNvPr>
          <p:cNvSpPr/>
          <p:nvPr/>
        </p:nvSpPr>
        <p:spPr>
          <a:xfrm>
            <a:off x="702699" y="2385549"/>
            <a:ext cx="3353501" cy="59582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</a:rPr>
              <a:t>e.g. </a:t>
            </a:r>
            <a:r>
              <a:rPr lang="en-US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title of a product in grocery domain (Jio Mart)</a:t>
            </a:r>
          </a:p>
          <a:p>
            <a:pPr lvl="0">
              <a:defRPr/>
            </a:pPr>
            <a:r>
              <a:rPr 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Fortune </a:t>
            </a:r>
            <a:r>
              <a:rPr lang="en-US" sz="1200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haelthy</a:t>
            </a:r>
            <a:r>
              <a:rPr 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low cholesterol</a:t>
            </a:r>
            <a:r>
              <a:rPr lang="en-US" sz="12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oil1kg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1309056-0813-7043-9B45-370E1532435F}"/>
              </a:ext>
            </a:extLst>
          </p:cNvPr>
          <p:cNvSpPr/>
          <p:nvPr/>
        </p:nvSpPr>
        <p:spPr>
          <a:xfrm>
            <a:off x="521065" y="3243544"/>
            <a:ext cx="4672692" cy="133560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0E1A0A3-8316-DB43-BFED-284A7CF56B63}"/>
              </a:ext>
            </a:extLst>
          </p:cNvPr>
          <p:cNvSpPr/>
          <p:nvPr/>
        </p:nvSpPr>
        <p:spPr>
          <a:xfrm>
            <a:off x="702699" y="3376515"/>
            <a:ext cx="4335937" cy="35112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Missing Product Attributes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2B5F0E4-42AC-0E4D-8E63-FBE3C12F865D}"/>
              </a:ext>
            </a:extLst>
          </p:cNvPr>
          <p:cNvSpPr/>
          <p:nvPr/>
        </p:nvSpPr>
        <p:spPr>
          <a:xfrm>
            <a:off x="702699" y="3852695"/>
            <a:ext cx="4335937" cy="59582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Category, brand, or any such attributes are often missing for some products. Its very rare that a catalog has no missing values.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61CD022-4929-9C4F-922C-0700E06B4F59}"/>
              </a:ext>
            </a:extLst>
          </p:cNvPr>
          <p:cNvSpPr/>
          <p:nvPr/>
        </p:nvSpPr>
        <p:spPr>
          <a:xfrm>
            <a:off x="5705787" y="3243544"/>
            <a:ext cx="6191250" cy="133560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ABB5DF9-6C3A-A24F-AAF8-8052ED6FFB62}"/>
              </a:ext>
            </a:extLst>
          </p:cNvPr>
          <p:cNvSpPr/>
          <p:nvPr/>
        </p:nvSpPr>
        <p:spPr>
          <a:xfrm>
            <a:off x="5887421" y="3376515"/>
            <a:ext cx="5887151" cy="35112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1500" b="1" dirty="0">
                <a:solidFill>
                  <a:prstClr val="white"/>
                </a:solidFill>
              </a:rPr>
              <a:t>Insufficient Product Attributes Tagging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BB4FD8B-85E1-3A46-BE96-DBEDA6399CE6}"/>
              </a:ext>
            </a:extLst>
          </p:cNvPr>
          <p:cNvSpPr/>
          <p:nvPr/>
        </p:nvSpPr>
        <p:spPr>
          <a:xfrm>
            <a:off x="5887421" y="3852695"/>
            <a:ext cx="5887151" cy="59582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Catalog is not always properly tagged, as manual tagging have its limitations. An AI based model can tag products with relevant attributes that will improve the product visibility.</a:t>
            </a:r>
            <a:endParaRPr lang="en-US" sz="12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1179DCB-418A-AE41-A331-06C43BF1591F}"/>
              </a:ext>
            </a:extLst>
          </p:cNvPr>
          <p:cNvSpPr/>
          <p:nvPr/>
        </p:nvSpPr>
        <p:spPr>
          <a:xfrm>
            <a:off x="521065" y="4698092"/>
            <a:ext cx="8384721" cy="133560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A6C82E8-4EAA-4F43-8D96-B9E4B159163A}"/>
              </a:ext>
            </a:extLst>
          </p:cNvPr>
          <p:cNvSpPr/>
          <p:nvPr/>
        </p:nvSpPr>
        <p:spPr>
          <a:xfrm>
            <a:off x="684350" y="4831063"/>
            <a:ext cx="8040550" cy="35112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1500" b="1" dirty="0">
                <a:solidFill>
                  <a:prstClr val="white"/>
                </a:solidFill>
              </a:rPr>
              <a:t>Merged Product Categories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BC088E7-6CDD-0F4F-8964-A84CC904FC5D}"/>
              </a:ext>
            </a:extLst>
          </p:cNvPr>
          <p:cNvSpPr/>
          <p:nvPr/>
        </p:nvSpPr>
        <p:spPr>
          <a:xfrm>
            <a:off x="684350" y="5307243"/>
            <a:ext cx="8040550" cy="59582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</a:rPr>
              <a:t>Categories like “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</a:rPr>
              <a:t>shoes &amp; socks</a:t>
            </a: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</a:rPr>
              <a:t>”, which is a union of multiple categories are often found in most e-commerce catalogs. This always leads to bad relevance, e.g. in this scenario, a user searching for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</a:rPr>
              <a:t>shoes</a:t>
            </a: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</a:rPr>
              <a:t> can be shown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uLnTx/>
                <a:uFillTx/>
              </a:rPr>
              <a:t>socks</a:t>
            </a: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</a:rPr>
              <a:t> as relevant product.</a:t>
            </a:r>
            <a:endParaRPr lang="en-US" sz="12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E2B29BE-0749-504B-9871-6088685AFD6F}"/>
              </a:ext>
            </a:extLst>
          </p:cNvPr>
          <p:cNvSpPr/>
          <p:nvPr/>
        </p:nvSpPr>
        <p:spPr>
          <a:xfrm>
            <a:off x="4733836" y="1776398"/>
            <a:ext cx="5716450" cy="133560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DA060C7-0D70-7D40-8B1A-2E038D4FDDA6}"/>
              </a:ext>
            </a:extLst>
          </p:cNvPr>
          <p:cNvSpPr/>
          <p:nvPr/>
        </p:nvSpPr>
        <p:spPr>
          <a:xfrm>
            <a:off x="4915470" y="1909369"/>
            <a:ext cx="5396022" cy="35112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Searchable Fields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51397D6-3706-8A46-9010-A11C6C089BF1}"/>
              </a:ext>
            </a:extLst>
          </p:cNvPr>
          <p:cNvSpPr/>
          <p:nvPr/>
        </p:nvSpPr>
        <p:spPr>
          <a:xfrm>
            <a:off x="4915470" y="2385549"/>
            <a:ext cx="5396022" cy="59582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effectLst/>
                <a:uLnTx/>
                <a:uFillTx/>
              </a:rPr>
              <a:t>Searching over all the attributes often leads to bad search relevance. Its important to identify which fields are relevant for search and which should be avoided</a:t>
            </a:r>
            <a:endParaRPr lang="en-US" sz="12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1EE84F8F-3737-6046-A6E8-32810CBA92DB}"/>
              </a:ext>
            </a:extLst>
          </p:cNvPr>
          <p:cNvSpPr/>
          <p:nvPr/>
        </p:nvSpPr>
        <p:spPr>
          <a:xfrm>
            <a:off x="1962149" y="6177836"/>
            <a:ext cx="8349343" cy="374238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 catalog indexer aims to resolve all the issue mentioned above for a better search experience</a:t>
            </a:r>
          </a:p>
        </p:txBody>
      </p:sp>
    </p:spTree>
    <p:extLst>
      <p:ext uri="{BB962C8B-B14F-4D97-AF65-F5344CB8AC3E}">
        <p14:creationId xmlns:p14="http://schemas.microsoft.com/office/powerpoint/2010/main" val="2314690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5;p13">
            <a:extLst>
              <a:ext uri="{FF2B5EF4-FFF2-40B4-BE49-F238E27FC236}">
                <a16:creationId xmlns:a16="http://schemas.microsoft.com/office/drawing/2014/main" id="{E5DF00EC-B5C9-8B4E-AE86-0E681DF88309}"/>
              </a:ext>
            </a:extLst>
          </p:cNvPr>
          <p:cNvSpPr/>
          <p:nvPr/>
        </p:nvSpPr>
        <p:spPr>
          <a:xfrm>
            <a:off x="137653" y="224530"/>
            <a:ext cx="11808800" cy="790400"/>
          </a:xfrm>
          <a:prstGeom prst="roundRect">
            <a:avLst>
              <a:gd name="adj" fmla="val 4671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Product Catalogue Tagging:</a:t>
            </a:r>
            <a:r>
              <a:rPr lang="en-US" sz="36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24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Indic Tags</a:t>
            </a:r>
            <a:endParaRPr lang="en-US" sz="2500" b="1" dirty="0">
              <a:solidFill>
                <a:schemeClr val="bg1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7" name="Google Shape;56;p13">
            <a:extLst>
              <a:ext uri="{FF2B5EF4-FFF2-40B4-BE49-F238E27FC236}">
                <a16:creationId xmlns:a16="http://schemas.microsoft.com/office/drawing/2014/main" id="{30E73DAD-3078-D144-A813-D3CD2C3FD8B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98478" y="278608"/>
            <a:ext cx="698559" cy="68224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63E4FFD-07C9-D347-AAE8-85763AD26CE6}"/>
              </a:ext>
            </a:extLst>
          </p:cNvPr>
          <p:cNvSpPr/>
          <p:nvPr/>
        </p:nvSpPr>
        <p:spPr>
          <a:xfrm>
            <a:off x="907466" y="1582328"/>
            <a:ext cx="10522533" cy="64126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b="1" dirty="0">
                <a:solidFill>
                  <a:schemeClr val="bg1"/>
                </a:solidFill>
              </a:rPr>
              <a:t>Indic-Tags are needed to make them searchable even in case of Indian search queries.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907467" y="2495521"/>
            <a:ext cx="10640290" cy="2990879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2"/>
                </a:solidFill>
              </a:rPr>
              <a:t>Below is an example of  possible Indic-tags for ”Potato” </a:t>
            </a:r>
          </a:p>
          <a:p>
            <a:pPr algn="ctr"/>
            <a:endParaRPr lang="en-IN" dirty="0">
              <a:solidFill>
                <a:schemeClr val="bg2"/>
              </a:solidFill>
            </a:endParaRPr>
          </a:p>
          <a:p>
            <a:pPr algn="ctr"/>
            <a:r>
              <a:rPr lang="en-IN" dirty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bg2"/>
                </a:solidFill>
              </a:rPr>
              <a:t>Potato : [Aloo, Batata, </a:t>
            </a:r>
            <a:r>
              <a:rPr lang="en-IN" dirty="0" err="1"/>
              <a:t>Uralaikilangu</a:t>
            </a:r>
            <a:r>
              <a:rPr lang="en-IN" dirty="0"/>
              <a:t>, </a:t>
            </a:r>
            <a:r>
              <a:rPr lang="en-IN" dirty="0" err="1"/>
              <a:t>Urlagadda</a:t>
            </a:r>
            <a:r>
              <a:rPr lang="en-IN" dirty="0"/>
              <a:t>, Kook , </a:t>
            </a:r>
            <a:r>
              <a:rPr lang="en-IN" dirty="0" err="1"/>
              <a:t>Kizhangu</a:t>
            </a:r>
            <a:r>
              <a:rPr lang="en-US" dirty="0">
                <a:solidFill>
                  <a:schemeClr val="bg2"/>
                </a:solidFill>
              </a:rPr>
              <a:t>]</a:t>
            </a:r>
            <a:endParaRPr lang="en-IN" dirty="0">
              <a:solidFill>
                <a:schemeClr val="bg2"/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dirty="0"/>
              <a:t>Potato: [</a:t>
            </a:r>
            <a:r>
              <a:rPr lang="hi-IN" dirty="0"/>
              <a:t>आलू</a:t>
            </a:r>
            <a:r>
              <a:rPr lang="en-US" dirty="0"/>
              <a:t>, </a:t>
            </a:r>
            <a:r>
              <a:rPr lang="gu-IN" dirty="0" err="1"/>
              <a:t>અલૂ</a:t>
            </a:r>
            <a:r>
              <a:rPr lang="en-US" dirty="0"/>
              <a:t>, </a:t>
            </a:r>
            <a:r>
              <a:rPr lang="hi-IN" dirty="0"/>
              <a:t>बटाटा</a:t>
            </a:r>
            <a:r>
              <a:rPr lang="en-US" dirty="0"/>
              <a:t>, </a:t>
            </a:r>
            <a:r>
              <a:rPr lang="kn-IN" dirty="0"/>
              <a:t>ಆಲೂಗಡ್ಡೆ</a:t>
            </a:r>
            <a:r>
              <a:rPr lang="en-US" dirty="0"/>
              <a:t>,</a:t>
            </a:r>
            <a:r>
              <a:rPr lang="kn-IN" dirty="0"/>
              <a:t> </a:t>
            </a:r>
            <a:r>
              <a:rPr lang="kn-IN" dirty="0" err="1"/>
              <a:t>ಉರಾಲೈಕಿಲಂಗು</a:t>
            </a:r>
            <a:r>
              <a:rPr lang="en-US" dirty="0"/>
              <a:t>]</a:t>
            </a:r>
            <a:endParaRPr lang="en-IN" dirty="0"/>
          </a:p>
          <a:p>
            <a:pPr algn="ctr"/>
            <a:endParaRPr lang="en-IN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813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5;p13">
            <a:extLst>
              <a:ext uri="{FF2B5EF4-FFF2-40B4-BE49-F238E27FC236}">
                <a16:creationId xmlns:a16="http://schemas.microsoft.com/office/drawing/2014/main" id="{E5DF00EC-B5C9-8B4E-AE86-0E681DF88309}"/>
              </a:ext>
            </a:extLst>
          </p:cNvPr>
          <p:cNvSpPr/>
          <p:nvPr/>
        </p:nvSpPr>
        <p:spPr>
          <a:xfrm>
            <a:off x="137653" y="224530"/>
            <a:ext cx="11808800" cy="790400"/>
          </a:xfrm>
          <a:prstGeom prst="roundRect">
            <a:avLst>
              <a:gd name="adj" fmla="val 4671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Product Catalogue Tagging:</a:t>
            </a:r>
            <a:r>
              <a:rPr lang="en-US" sz="36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28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Enrichment Tags</a:t>
            </a:r>
          </a:p>
        </p:txBody>
      </p:sp>
      <p:pic>
        <p:nvPicPr>
          <p:cNvPr id="7" name="Google Shape;56;p13">
            <a:extLst>
              <a:ext uri="{FF2B5EF4-FFF2-40B4-BE49-F238E27FC236}">
                <a16:creationId xmlns:a16="http://schemas.microsoft.com/office/drawing/2014/main" id="{30E73DAD-3078-D144-A813-D3CD2C3FD8B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98478" y="278608"/>
            <a:ext cx="698559" cy="68224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C4E690-0094-C542-AEE5-6849C8042B61}"/>
              </a:ext>
            </a:extLst>
          </p:cNvPr>
          <p:cNvSpPr txBox="1"/>
          <p:nvPr/>
        </p:nvSpPr>
        <p:spPr>
          <a:xfrm>
            <a:off x="11163300" y="27445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108364" y="1510145"/>
            <a:ext cx="10054936" cy="48075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Enrichment tags can help in increase of sale from customer point of view psychologically.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”Depleting Fast”  tag  can help to make user do the transaction as soon as possible.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tags also provide some extra details about the product like “current trends”/ ”latest fashion” or  “out of stock”/ “broken style”.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236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5;p13">
            <a:extLst>
              <a:ext uri="{FF2B5EF4-FFF2-40B4-BE49-F238E27FC236}">
                <a16:creationId xmlns:a16="http://schemas.microsoft.com/office/drawing/2014/main" id="{E5DF00EC-B5C9-8B4E-AE86-0E681DF88309}"/>
              </a:ext>
            </a:extLst>
          </p:cNvPr>
          <p:cNvSpPr/>
          <p:nvPr/>
        </p:nvSpPr>
        <p:spPr>
          <a:xfrm>
            <a:off x="137653" y="224530"/>
            <a:ext cx="11808800" cy="790400"/>
          </a:xfrm>
          <a:prstGeom prst="roundRect">
            <a:avLst>
              <a:gd name="adj" fmla="val 4671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Product Catalogue Tagging:</a:t>
            </a:r>
            <a:r>
              <a:rPr lang="en-US" sz="36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28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Why Tagging?</a:t>
            </a:r>
          </a:p>
        </p:txBody>
      </p:sp>
      <p:pic>
        <p:nvPicPr>
          <p:cNvPr id="7" name="Google Shape;56;p13">
            <a:extLst>
              <a:ext uri="{FF2B5EF4-FFF2-40B4-BE49-F238E27FC236}">
                <a16:creationId xmlns:a16="http://schemas.microsoft.com/office/drawing/2014/main" id="{30E73DAD-3078-D144-A813-D3CD2C3FD8B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98478" y="278608"/>
            <a:ext cx="698559" cy="68224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C4E690-0094-C542-AEE5-6849C8042B61}"/>
              </a:ext>
            </a:extLst>
          </p:cNvPr>
          <p:cNvSpPr txBox="1"/>
          <p:nvPr/>
        </p:nvSpPr>
        <p:spPr>
          <a:xfrm>
            <a:off x="11163300" y="2819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7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82" y="1419641"/>
            <a:ext cx="11568855" cy="4849022"/>
          </a:xfrm>
        </p:spPr>
      </p:pic>
    </p:spTree>
    <p:extLst>
      <p:ext uri="{BB962C8B-B14F-4D97-AF65-F5344CB8AC3E}">
        <p14:creationId xmlns:p14="http://schemas.microsoft.com/office/powerpoint/2010/main" val="634810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9C4E690-0094-C542-AEE5-6849C8042B61}"/>
              </a:ext>
            </a:extLst>
          </p:cNvPr>
          <p:cNvSpPr txBox="1"/>
          <p:nvPr/>
        </p:nvSpPr>
        <p:spPr>
          <a:xfrm>
            <a:off x="11163300" y="2819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A2E99F1-05AC-5649-95EE-BCD221365CD7}"/>
              </a:ext>
            </a:extLst>
          </p:cNvPr>
          <p:cNvSpPr/>
          <p:nvPr/>
        </p:nvSpPr>
        <p:spPr>
          <a:xfrm>
            <a:off x="2078180" y="6130118"/>
            <a:ext cx="2202873" cy="481523"/>
          </a:xfrm>
          <a:prstGeom prst="roundRect">
            <a:avLst/>
          </a:prstGeom>
          <a:solidFill>
            <a:srgbClr val="FF7E79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  <a:p>
            <a:pPr algn="ctr"/>
            <a:r>
              <a:rPr lang="en-US" sz="1200" dirty="0"/>
              <a:t>Query on </a:t>
            </a:r>
            <a:r>
              <a:rPr lang="en-US" sz="1200" dirty="0" err="1"/>
              <a:t>Jiomart</a:t>
            </a:r>
            <a:r>
              <a:rPr lang="en-US" sz="1200" dirty="0"/>
              <a:t>: </a:t>
            </a:r>
            <a:r>
              <a:rPr lang="hi-IN" sz="1200" dirty="0"/>
              <a:t>प्याज़</a:t>
            </a:r>
            <a:endParaRPr lang="en-US" sz="1200" b="1" dirty="0"/>
          </a:p>
          <a:p>
            <a:pPr algn="ctr"/>
            <a:endParaRPr lang="en-US" sz="1200" dirty="0"/>
          </a:p>
        </p:txBody>
      </p:sp>
      <p:pic>
        <p:nvPicPr>
          <p:cNvPr id="13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1299152"/>
            <a:ext cx="5444835" cy="4351338"/>
          </a:xfr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A2E99F1-05AC-5649-95EE-BCD221365CD7}"/>
              </a:ext>
            </a:extLst>
          </p:cNvPr>
          <p:cNvSpPr/>
          <p:nvPr/>
        </p:nvSpPr>
        <p:spPr>
          <a:xfrm>
            <a:off x="8368144" y="6130118"/>
            <a:ext cx="2576751" cy="481523"/>
          </a:xfrm>
          <a:prstGeom prst="roundRect">
            <a:avLst/>
          </a:prstGeom>
          <a:solidFill>
            <a:srgbClr val="FF7E79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Query on AJIO : </a:t>
            </a:r>
            <a:r>
              <a:rPr lang="hi-IN" sz="1200" dirty="0"/>
              <a:t>लाल कुरती</a:t>
            </a:r>
            <a:endParaRPr lang="en-US" sz="1200" b="1" dirty="0"/>
          </a:p>
        </p:txBody>
      </p:sp>
      <p:pic>
        <p:nvPicPr>
          <p:cNvPr id="15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891" y="1306287"/>
            <a:ext cx="5353000" cy="4344204"/>
          </a:xfrm>
          <a:prstGeom prst="rect">
            <a:avLst/>
          </a:prstGeom>
        </p:spPr>
      </p:pic>
      <p:sp>
        <p:nvSpPr>
          <p:cNvPr id="10" name="Google Shape;55;p13">
            <a:extLst>
              <a:ext uri="{FF2B5EF4-FFF2-40B4-BE49-F238E27FC236}">
                <a16:creationId xmlns:a16="http://schemas.microsoft.com/office/drawing/2014/main" id="{FE79ABC0-1B97-A04E-804E-C8644FB25EA6}"/>
              </a:ext>
            </a:extLst>
          </p:cNvPr>
          <p:cNvSpPr/>
          <p:nvPr/>
        </p:nvSpPr>
        <p:spPr>
          <a:xfrm>
            <a:off x="137653" y="224530"/>
            <a:ext cx="11808800" cy="790400"/>
          </a:xfrm>
          <a:prstGeom prst="roundRect">
            <a:avLst>
              <a:gd name="adj" fmla="val 4671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Product Catalogue Tagging:</a:t>
            </a:r>
            <a:r>
              <a:rPr lang="en-US" sz="36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28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Why Tagging?</a:t>
            </a:r>
          </a:p>
        </p:txBody>
      </p:sp>
      <p:pic>
        <p:nvPicPr>
          <p:cNvPr id="11" name="Google Shape;56;p13">
            <a:extLst>
              <a:ext uri="{FF2B5EF4-FFF2-40B4-BE49-F238E27FC236}">
                <a16:creationId xmlns:a16="http://schemas.microsoft.com/office/drawing/2014/main" id="{98620D73-00A1-4444-9AF5-DE7B5F469B5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98478" y="278608"/>
            <a:ext cx="698559" cy="6822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6913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9C4E690-0094-C542-AEE5-6849C8042B61}"/>
              </a:ext>
            </a:extLst>
          </p:cNvPr>
          <p:cNvSpPr txBox="1"/>
          <p:nvPr/>
        </p:nvSpPr>
        <p:spPr>
          <a:xfrm>
            <a:off x="11163300" y="274458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740727" y="1219200"/>
            <a:ext cx="4613564" cy="5541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</a:t>
            </a:r>
          </a:p>
          <a:p>
            <a:r>
              <a:rPr lang="en-US" dirty="0"/>
              <a:t>        </a:t>
            </a:r>
            <a:r>
              <a:rPr lang="en-US" dirty="0" err="1"/>
              <a:t>JioMART</a:t>
            </a:r>
            <a:r>
              <a:rPr lang="en-US" dirty="0"/>
              <a:t> non-English query statistics</a:t>
            </a:r>
          </a:p>
          <a:p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1455043" y="2042840"/>
          <a:ext cx="2382666" cy="3422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1333">
                  <a:extLst>
                    <a:ext uri="{9D8B030D-6E8A-4147-A177-3AD203B41FA5}">
                      <a16:colId xmlns:a16="http://schemas.microsoft.com/office/drawing/2014/main" val="416705318"/>
                    </a:ext>
                  </a:extLst>
                </a:gridCol>
                <a:gridCol w="1191333">
                  <a:extLst>
                    <a:ext uri="{9D8B030D-6E8A-4147-A177-3AD203B41FA5}">
                      <a16:colId xmlns:a16="http://schemas.microsoft.com/office/drawing/2014/main" val="113237376"/>
                    </a:ext>
                  </a:extLst>
                </a:gridCol>
              </a:tblGrid>
              <a:tr h="4278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Query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Count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928512"/>
                  </a:ext>
                </a:extLst>
              </a:tr>
              <a:tr h="427847">
                <a:tc>
                  <a:txBody>
                    <a:bodyPr/>
                    <a:lstStyle/>
                    <a:p>
                      <a:pPr algn="ctr"/>
                      <a:r>
                        <a:rPr lang="hi-IN" dirty="0"/>
                        <a:t>बेसन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i-IN" dirty="0"/>
                        <a:t>60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318059"/>
                  </a:ext>
                </a:extLst>
              </a:tr>
              <a:tr h="427847">
                <a:tc>
                  <a:txBody>
                    <a:bodyPr/>
                    <a:lstStyle/>
                    <a:p>
                      <a:pPr algn="ctr"/>
                      <a:r>
                        <a:rPr lang="hi-IN" dirty="0"/>
                        <a:t>राइस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657997"/>
                  </a:ext>
                </a:extLst>
              </a:tr>
              <a:tr h="427847">
                <a:tc>
                  <a:txBody>
                    <a:bodyPr/>
                    <a:lstStyle/>
                    <a:p>
                      <a:pPr algn="ctr"/>
                      <a:r>
                        <a:rPr lang="hi-IN" dirty="0"/>
                        <a:t>साफ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427506"/>
                  </a:ext>
                </a:extLst>
              </a:tr>
              <a:tr h="427847">
                <a:tc>
                  <a:txBody>
                    <a:bodyPr/>
                    <a:lstStyle/>
                    <a:p>
                      <a:pPr algn="ctr"/>
                      <a:r>
                        <a:rPr lang="hi-IN" dirty="0"/>
                        <a:t>अमूल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18543"/>
                  </a:ext>
                </a:extLst>
              </a:tr>
              <a:tr h="427847">
                <a:tc>
                  <a:txBody>
                    <a:bodyPr/>
                    <a:lstStyle/>
                    <a:p>
                      <a:pPr algn="ctr"/>
                      <a:r>
                        <a:rPr lang="hi-IN" dirty="0"/>
                        <a:t>सौ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806752"/>
                  </a:ext>
                </a:extLst>
              </a:tr>
              <a:tr h="427847">
                <a:tc>
                  <a:txBody>
                    <a:bodyPr/>
                    <a:lstStyle/>
                    <a:p>
                      <a:pPr algn="ctr"/>
                      <a:r>
                        <a:rPr lang="hi-IN" dirty="0"/>
                        <a:t>पातंजल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886385"/>
                  </a:ext>
                </a:extLst>
              </a:tr>
              <a:tr h="427847">
                <a:tc>
                  <a:txBody>
                    <a:bodyPr/>
                    <a:lstStyle/>
                    <a:p>
                      <a:pPr algn="ctr"/>
                      <a:r>
                        <a:rPr lang="hi-IN" dirty="0"/>
                        <a:t>पाटन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289489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5002962" y="2042840"/>
          <a:ext cx="2215256" cy="3422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0376">
                  <a:extLst>
                    <a:ext uri="{9D8B030D-6E8A-4147-A177-3AD203B41FA5}">
                      <a16:colId xmlns:a16="http://schemas.microsoft.com/office/drawing/2014/main" val="2485737640"/>
                    </a:ext>
                  </a:extLst>
                </a:gridCol>
                <a:gridCol w="1104880">
                  <a:extLst>
                    <a:ext uri="{9D8B030D-6E8A-4147-A177-3AD203B41FA5}">
                      <a16:colId xmlns:a16="http://schemas.microsoft.com/office/drawing/2014/main" val="1520186064"/>
                    </a:ext>
                  </a:extLst>
                </a:gridCol>
              </a:tblGrid>
              <a:tr h="4278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Query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Count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038675"/>
                  </a:ext>
                </a:extLst>
              </a:tr>
              <a:tr h="427847">
                <a:tc>
                  <a:txBody>
                    <a:bodyPr/>
                    <a:lstStyle/>
                    <a:p>
                      <a:pPr algn="ctr"/>
                      <a:r>
                        <a:rPr lang="hi-IN" dirty="0"/>
                        <a:t>घी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859766"/>
                  </a:ext>
                </a:extLst>
              </a:tr>
              <a:tr h="427847">
                <a:tc>
                  <a:txBody>
                    <a:bodyPr/>
                    <a:lstStyle/>
                    <a:p>
                      <a:pPr algn="ctr"/>
                      <a:r>
                        <a:rPr lang="hi-IN" dirty="0"/>
                        <a:t>शुगर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215200"/>
                  </a:ext>
                </a:extLst>
              </a:tr>
              <a:tr h="427847">
                <a:tc>
                  <a:txBody>
                    <a:bodyPr/>
                    <a:lstStyle/>
                    <a:p>
                      <a:pPr algn="ctr"/>
                      <a:r>
                        <a:rPr lang="hi-IN" dirty="0"/>
                        <a:t>री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266381"/>
                  </a:ext>
                </a:extLst>
              </a:tr>
              <a:tr h="427847">
                <a:tc>
                  <a:txBody>
                    <a:bodyPr/>
                    <a:lstStyle/>
                    <a:p>
                      <a:pPr algn="ctr"/>
                      <a:r>
                        <a:rPr lang="hi-IN" dirty="0"/>
                        <a:t>सोए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764607"/>
                  </a:ext>
                </a:extLst>
              </a:tr>
              <a:tr h="427847">
                <a:tc>
                  <a:txBody>
                    <a:bodyPr/>
                    <a:lstStyle/>
                    <a:p>
                      <a:pPr algn="ctr"/>
                      <a:r>
                        <a:rPr lang="hi-IN" dirty="0"/>
                        <a:t>पतंग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9615"/>
                  </a:ext>
                </a:extLst>
              </a:tr>
              <a:tr h="427847">
                <a:tc>
                  <a:txBody>
                    <a:bodyPr/>
                    <a:lstStyle/>
                    <a:p>
                      <a:pPr algn="ctr"/>
                      <a:r>
                        <a:rPr lang="hi-IN" dirty="0"/>
                        <a:t>पर्ल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387238"/>
                  </a:ext>
                </a:extLst>
              </a:tr>
              <a:tr h="427847">
                <a:tc>
                  <a:txBody>
                    <a:bodyPr/>
                    <a:lstStyle/>
                    <a:p>
                      <a:pPr algn="ctr"/>
                      <a:r>
                        <a:rPr lang="hi-IN" dirty="0"/>
                        <a:t>राव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796222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7924800" y="2042841"/>
          <a:ext cx="2369127" cy="34227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7946">
                  <a:extLst>
                    <a:ext uri="{9D8B030D-6E8A-4147-A177-3AD203B41FA5}">
                      <a16:colId xmlns:a16="http://schemas.microsoft.com/office/drawing/2014/main" val="498588226"/>
                    </a:ext>
                  </a:extLst>
                </a:gridCol>
                <a:gridCol w="1191181">
                  <a:extLst>
                    <a:ext uri="{9D8B030D-6E8A-4147-A177-3AD203B41FA5}">
                      <a16:colId xmlns:a16="http://schemas.microsoft.com/office/drawing/2014/main" val="2751972611"/>
                    </a:ext>
                  </a:extLst>
                </a:gridCol>
              </a:tblGrid>
              <a:tr h="4285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Query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Count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370405"/>
                  </a:ext>
                </a:extLst>
              </a:tr>
              <a:tr h="422710">
                <a:tc>
                  <a:txBody>
                    <a:bodyPr/>
                    <a:lstStyle/>
                    <a:p>
                      <a:pPr algn="ctr"/>
                      <a:r>
                        <a:rPr lang="hi-IN" dirty="0"/>
                        <a:t>जग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84130"/>
                  </a:ext>
                </a:extLst>
              </a:tr>
              <a:tr h="428581">
                <a:tc>
                  <a:txBody>
                    <a:bodyPr/>
                    <a:lstStyle/>
                    <a:p>
                      <a:pPr algn="ctr"/>
                      <a:r>
                        <a:rPr lang="hi-IN" dirty="0"/>
                        <a:t>पोहा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729150"/>
                  </a:ext>
                </a:extLst>
              </a:tr>
              <a:tr h="428581">
                <a:tc>
                  <a:txBody>
                    <a:bodyPr/>
                    <a:lstStyle/>
                    <a:p>
                      <a:pPr algn="ctr"/>
                      <a:r>
                        <a:rPr lang="hi-IN" dirty="0"/>
                        <a:t>काजू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281877"/>
                  </a:ext>
                </a:extLst>
              </a:tr>
              <a:tr h="428581">
                <a:tc>
                  <a:txBody>
                    <a:bodyPr/>
                    <a:lstStyle/>
                    <a:p>
                      <a:pPr algn="ctr"/>
                      <a:r>
                        <a:rPr lang="hi-IN" dirty="0"/>
                        <a:t>चॉकलेट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6778688"/>
                  </a:ext>
                </a:extLst>
              </a:tr>
              <a:tr h="428581">
                <a:tc>
                  <a:txBody>
                    <a:bodyPr/>
                    <a:lstStyle/>
                    <a:p>
                      <a:pPr algn="ctr"/>
                      <a:r>
                        <a:rPr lang="hi-IN" dirty="0"/>
                        <a:t>माघ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949830"/>
                  </a:ext>
                </a:extLst>
              </a:tr>
              <a:tr h="428581">
                <a:tc>
                  <a:txBody>
                    <a:bodyPr/>
                    <a:lstStyle/>
                    <a:p>
                      <a:pPr algn="ctr"/>
                      <a:r>
                        <a:rPr lang="hi-IN" dirty="0"/>
                        <a:t>आम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63081"/>
                  </a:ext>
                </a:extLst>
              </a:tr>
              <a:tr h="428581">
                <a:tc>
                  <a:txBody>
                    <a:bodyPr/>
                    <a:lstStyle/>
                    <a:p>
                      <a:pPr algn="ctr"/>
                      <a:r>
                        <a:rPr lang="te-IN" dirty="0"/>
                        <a:t>సు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683023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494894E-09DA-9442-8AFD-7FD3EC4C52D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45773" y="5837655"/>
          <a:ext cx="5379028" cy="343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44757">
                  <a:extLst>
                    <a:ext uri="{9D8B030D-6E8A-4147-A177-3AD203B41FA5}">
                      <a16:colId xmlns:a16="http://schemas.microsoft.com/office/drawing/2014/main" val="1880674964"/>
                    </a:ext>
                  </a:extLst>
                </a:gridCol>
                <a:gridCol w="1344757">
                  <a:extLst>
                    <a:ext uri="{9D8B030D-6E8A-4147-A177-3AD203B41FA5}">
                      <a16:colId xmlns:a16="http://schemas.microsoft.com/office/drawing/2014/main" val="2037581188"/>
                    </a:ext>
                  </a:extLst>
                </a:gridCol>
                <a:gridCol w="1344757">
                  <a:extLst>
                    <a:ext uri="{9D8B030D-6E8A-4147-A177-3AD203B41FA5}">
                      <a16:colId xmlns:a16="http://schemas.microsoft.com/office/drawing/2014/main" val="435462148"/>
                    </a:ext>
                  </a:extLst>
                </a:gridCol>
                <a:gridCol w="1344757">
                  <a:extLst>
                    <a:ext uri="{9D8B030D-6E8A-4147-A177-3AD203B41FA5}">
                      <a16:colId xmlns:a16="http://schemas.microsoft.com/office/drawing/2014/main" val="857370152"/>
                    </a:ext>
                  </a:extLst>
                </a:gridCol>
              </a:tblGrid>
              <a:tr h="343420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>
                          <a:effectLst/>
                        </a:rPr>
                        <a:t>potato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4334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406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923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84388634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2D262EE-290A-4E4B-96AB-F523213529A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45773" y="6303687"/>
          <a:ext cx="5379032" cy="3361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44758">
                  <a:extLst>
                    <a:ext uri="{9D8B030D-6E8A-4147-A177-3AD203B41FA5}">
                      <a16:colId xmlns:a16="http://schemas.microsoft.com/office/drawing/2014/main" val="844305971"/>
                    </a:ext>
                  </a:extLst>
                </a:gridCol>
                <a:gridCol w="1344758">
                  <a:extLst>
                    <a:ext uri="{9D8B030D-6E8A-4147-A177-3AD203B41FA5}">
                      <a16:colId xmlns:a16="http://schemas.microsoft.com/office/drawing/2014/main" val="3500561451"/>
                    </a:ext>
                  </a:extLst>
                </a:gridCol>
                <a:gridCol w="1344758">
                  <a:extLst>
                    <a:ext uri="{9D8B030D-6E8A-4147-A177-3AD203B41FA5}">
                      <a16:colId xmlns:a16="http://schemas.microsoft.com/office/drawing/2014/main" val="1261294758"/>
                    </a:ext>
                  </a:extLst>
                </a:gridCol>
                <a:gridCol w="1344758">
                  <a:extLst>
                    <a:ext uri="{9D8B030D-6E8A-4147-A177-3AD203B41FA5}">
                      <a16:colId xmlns:a16="http://schemas.microsoft.com/office/drawing/2014/main" val="3012074496"/>
                    </a:ext>
                  </a:extLst>
                </a:gridCol>
              </a:tblGrid>
              <a:tr h="336103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u="none" strike="noStrike" dirty="0">
                          <a:effectLst/>
                        </a:rPr>
                        <a:t>aloo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5048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168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497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7614501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E1999C1-2DCE-EF43-88D6-AC6F53B630BB}"/>
              </a:ext>
            </a:extLst>
          </p:cNvPr>
          <p:cNvSpPr/>
          <p:nvPr/>
        </p:nvSpPr>
        <p:spPr>
          <a:xfrm>
            <a:off x="8780318" y="5808518"/>
            <a:ext cx="3023755" cy="935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Comparison of Aloo and Potato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D981A6F-EBD8-9743-89C0-B9C6803236F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45773" y="5557962"/>
          <a:ext cx="5379027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4757">
                  <a:extLst>
                    <a:ext uri="{9D8B030D-6E8A-4147-A177-3AD203B41FA5}">
                      <a16:colId xmlns:a16="http://schemas.microsoft.com/office/drawing/2014/main" val="1265059131"/>
                    </a:ext>
                  </a:extLst>
                </a:gridCol>
                <a:gridCol w="1333477">
                  <a:extLst>
                    <a:ext uri="{9D8B030D-6E8A-4147-A177-3AD203B41FA5}">
                      <a16:colId xmlns:a16="http://schemas.microsoft.com/office/drawing/2014/main" val="3605264609"/>
                    </a:ext>
                  </a:extLst>
                </a:gridCol>
                <a:gridCol w="1356036">
                  <a:extLst>
                    <a:ext uri="{9D8B030D-6E8A-4147-A177-3AD203B41FA5}">
                      <a16:colId xmlns:a16="http://schemas.microsoft.com/office/drawing/2014/main" val="1143952195"/>
                    </a:ext>
                  </a:extLst>
                </a:gridCol>
                <a:gridCol w="1344757">
                  <a:extLst>
                    <a:ext uri="{9D8B030D-6E8A-4147-A177-3AD203B41FA5}">
                      <a16:colId xmlns:a16="http://schemas.microsoft.com/office/drawing/2014/main" val="363881151"/>
                    </a:ext>
                  </a:extLst>
                </a:gridCol>
              </a:tblGrid>
              <a:tr h="2688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Query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Count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Conversion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Click Count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491464"/>
                  </a:ext>
                </a:extLst>
              </a:tr>
            </a:tbl>
          </a:graphicData>
        </a:graphic>
      </p:graphicFrame>
      <p:sp>
        <p:nvSpPr>
          <p:cNvPr id="13" name="Google Shape;55;p13">
            <a:extLst>
              <a:ext uri="{FF2B5EF4-FFF2-40B4-BE49-F238E27FC236}">
                <a16:creationId xmlns:a16="http://schemas.microsoft.com/office/drawing/2014/main" id="{EBCF2FA2-4823-E14E-988A-5B38B39F094F}"/>
              </a:ext>
            </a:extLst>
          </p:cNvPr>
          <p:cNvSpPr/>
          <p:nvPr/>
        </p:nvSpPr>
        <p:spPr>
          <a:xfrm>
            <a:off x="137653" y="224530"/>
            <a:ext cx="11808800" cy="790400"/>
          </a:xfrm>
          <a:prstGeom prst="roundRect">
            <a:avLst>
              <a:gd name="adj" fmla="val 4671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Product Catalogue Tagging:</a:t>
            </a:r>
            <a:r>
              <a:rPr lang="en-US" sz="36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28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Why Tagging?</a:t>
            </a:r>
          </a:p>
        </p:txBody>
      </p:sp>
      <p:pic>
        <p:nvPicPr>
          <p:cNvPr id="14" name="Google Shape;56;p13">
            <a:extLst>
              <a:ext uri="{FF2B5EF4-FFF2-40B4-BE49-F238E27FC236}">
                <a16:creationId xmlns:a16="http://schemas.microsoft.com/office/drawing/2014/main" id="{5696594B-AF3B-F54D-ABA5-272CAD3CAD6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98478" y="278608"/>
            <a:ext cx="698559" cy="6822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1526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9C4E690-0094-C542-AEE5-6849C8042B61}"/>
              </a:ext>
            </a:extLst>
          </p:cNvPr>
          <p:cNvSpPr txBox="1"/>
          <p:nvPr/>
        </p:nvSpPr>
        <p:spPr>
          <a:xfrm>
            <a:off x="11163300" y="2819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429492" y="1191491"/>
            <a:ext cx="11360726" cy="5957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Irrelevant  results for  queries on AJIO</a:t>
            </a:r>
            <a:endParaRPr lang="en-IN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A2E99F1-05AC-5649-95EE-BCD221365CD7}"/>
              </a:ext>
            </a:extLst>
          </p:cNvPr>
          <p:cNvSpPr/>
          <p:nvPr/>
        </p:nvSpPr>
        <p:spPr>
          <a:xfrm>
            <a:off x="4458615" y="6211479"/>
            <a:ext cx="2133598" cy="481523"/>
          </a:xfrm>
          <a:prstGeom prst="roundRect">
            <a:avLst/>
          </a:prstGeom>
          <a:solidFill>
            <a:srgbClr val="FF7E79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  <a:p>
            <a:pPr algn="ctr"/>
            <a:r>
              <a:rPr lang="en-US" sz="1200" dirty="0"/>
              <a:t>query: Summer Clothes</a:t>
            </a:r>
            <a:endParaRPr lang="en-US" sz="1200" b="1" dirty="0"/>
          </a:p>
          <a:p>
            <a:pPr algn="ctr"/>
            <a:endParaRPr lang="en-US" sz="1200" dirty="0"/>
          </a:p>
        </p:txBody>
      </p:sp>
      <p:pic>
        <p:nvPicPr>
          <p:cNvPr id="1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085" y="1928986"/>
            <a:ext cx="9366637" cy="4059382"/>
          </a:xfrm>
          <a:prstGeom prst="rect">
            <a:avLst/>
          </a:prstGeom>
        </p:spPr>
      </p:pic>
      <p:sp>
        <p:nvSpPr>
          <p:cNvPr id="10" name="Google Shape;55;p13">
            <a:extLst>
              <a:ext uri="{FF2B5EF4-FFF2-40B4-BE49-F238E27FC236}">
                <a16:creationId xmlns:a16="http://schemas.microsoft.com/office/drawing/2014/main" id="{02E23724-DA45-914E-9EC7-4E7A75711097}"/>
              </a:ext>
            </a:extLst>
          </p:cNvPr>
          <p:cNvSpPr/>
          <p:nvPr/>
        </p:nvSpPr>
        <p:spPr>
          <a:xfrm>
            <a:off x="137653" y="224530"/>
            <a:ext cx="11808800" cy="790400"/>
          </a:xfrm>
          <a:prstGeom prst="roundRect">
            <a:avLst>
              <a:gd name="adj" fmla="val 4671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Product Catalogue Tagging:</a:t>
            </a:r>
            <a:r>
              <a:rPr lang="en-US" sz="36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28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Why Tagging?</a:t>
            </a:r>
          </a:p>
        </p:txBody>
      </p:sp>
      <p:pic>
        <p:nvPicPr>
          <p:cNvPr id="11" name="Google Shape;56;p13">
            <a:extLst>
              <a:ext uri="{FF2B5EF4-FFF2-40B4-BE49-F238E27FC236}">
                <a16:creationId xmlns:a16="http://schemas.microsoft.com/office/drawing/2014/main" id="{98FDA970-3DCD-FA43-AACF-FB457BAB99F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98478" y="278608"/>
            <a:ext cx="698559" cy="6822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8664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9C4E690-0094-C542-AEE5-6849C8042B61}"/>
              </a:ext>
            </a:extLst>
          </p:cNvPr>
          <p:cNvSpPr txBox="1"/>
          <p:nvPr/>
        </p:nvSpPr>
        <p:spPr>
          <a:xfrm>
            <a:off x="11163300" y="2819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429492" y="1191491"/>
            <a:ext cx="11360726" cy="5957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Irrelevant  results for  queries on AJIO</a:t>
            </a:r>
            <a:endParaRPr lang="en-IN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A2E99F1-05AC-5649-95EE-BCD221365CD7}"/>
              </a:ext>
            </a:extLst>
          </p:cNvPr>
          <p:cNvSpPr/>
          <p:nvPr/>
        </p:nvSpPr>
        <p:spPr>
          <a:xfrm>
            <a:off x="4882704" y="6130118"/>
            <a:ext cx="2133598" cy="481523"/>
          </a:xfrm>
          <a:prstGeom prst="roundRect">
            <a:avLst/>
          </a:prstGeom>
          <a:solidFill>
            <a:srgbClr val="FF7E79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  <a:p>
            <a:pPr algn="ctr"/>
            <a:r>
              <a:rPr lang="en-US" sz="1200" dirty="0"/>
              <a:t>query: Party Clothes</a:t>
            </a:r>
            <a:endParaRPr lang="en-US" sz="1200" b="1" dirty="0"/>
          </a:p>
          <a:p>
            <a:pPr algn="ctr"/>
            <a:endParaRPr lang="en-US" sz="1200" dirty="0"/>
          </a:p>
        </p:txBody>
      </p:sp>
      <p:pic>
        <p:nvPicPr>
          <p:cNvPr id="1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384" y="1928986"/>
            <a:ext cx="8825948" cy="4059382"/>
          </a:xfrm>
        </p:spPr>
      </p:pic>
      <p:sp>
        <p:nvSpPr>
          <p:cNvPr id="10" name="Google Shape;55;p13">
            <a:extLst>
              <a:ext uri="{FF2B5EF4-FFF2-40B4-BE49-F238E27FC236}">
                <a16:creationId xmlns:a16="http://schemas.microsoft.com/office/drawing/2014/main" id="{73731963-4975-4B42-B9C8-667E423164EC}"/>
              </a:ext>
            </a:extLst>
          </p:cNvPr>
          <p:cNvSpPr/>
          <p:nvPr/>
        </p:nvSpPr>
        <p:spPr>
          <a:xfrm>
            <a:off x="137653" y="224530"/>
            <a:ext cx="11808800" cy="790400"/>
          </a:xfrm>
          <a:prstGeom prst="roundRect">
            <a:avLst>
              <a:gd name="adj" fmla="val 4671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Product Catalogue Tagging:</a:t>
            </a:r>
            <a:r>
              <a:rPr lang="en-US" sz="36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28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Why Tagging?</a:t>
            </a:r>
          </a:p>
        </p:txBody>
      </p:sp>
      <p:pic>
        <p:nvPicPr>
          <p:cNvPr id="11" name="Google Shape;56;p13">
            <a:extLst>
              <a:ext uri="{FF2B5EF4-FFF2-40B4-BE49-F238E27FC236}">
                <a16:creationId xmlns:a16="http://schemas.microsoft.com/office/drawing/2014/main" id="{8E524D5F-61A8-4644-9F8C-7B50B60C297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98478" y="278608"/>
            <a:ext cx="698559" cy="6822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4073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9C4E690-0094-C542-AEE5-6849C8042B61}"/>
              </a:ext>
            </a:extLst>
          </p:cNvPr>
          <p:cNvSpPr txBox="1"/>
          <p:nvPr/>
        </p:nvSpPr>
        <p:spPr>
          <a:xfrm>
            <a:off x="11163300" y="2819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09" y="1995055"/>
            <a:ext cx="9668786" cy="3934690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A2E99F1-05AC-5649-95EE-BCD221365CD7}"/>
              </a:ext>
            </a:extLst>
          </p:cNvPr>
          <p:cNvSpPr/>
          <p:nvPr/>
        </p:nvSpPr>
        <p:spPr>
          <a:xfrm>
            <a:off x="4442911" y="6137564"/>
            <a:ext cx="2202873" cy="481523"/>
          </a:xfrm>
          <a:prstGeom prst="roundRect">
            <a:avLst/>
          </a:prstGeom>
          <a:solidFill>
            <a:srgbClr val="FF7E79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  <a:p>
            <a:pPr algn="ctr"/>
            <a:r>
              <a:rPr lang="en-US" sz="1200" dirty="0"/>
              <a:t>query:  </a:t>
            </a:r>
            <a:r>
              <a:rPr lang="en-US" sz="1200" dirty="0" err="1"/>
              <a:t>Seasional</a:t>
            </a:r>
            <a:r>
              <a:rPr lang="en-US" sz="1200" dirty="0"/>
              <a:t> Fruits</a:t>
            </a:r>
            <a:endParaRPr lang="en-US" sz="1200" b="1" dirty="0"/>
          </a:p>
          <a:p>
            <a:pPr algn="ctr"/>
            <a:endParaRPr lang="en-US" sz="1200" dirty="0"/>
          </a:p>
        </p:txBody>
      </p:sp>
      <p:sp>
        <p:nvSpPr>
          <p:cNvPr id="5" name="Rounded Rectangle 4"/>
          <p:cNvSpPr/>
          <p:nvPr/>
        </p:nvSpPr>
        <p:spPr>
          <a:xfrm>
            <a:off x="429492" y="1191491"/>
            <a:ext cx="11360726" cy="5957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Irrelevant  results for queries on </a:t>
            </a:r>
            <a:r>
              <a:rPr lang="en-US" dirty="0" err="1"/>
              <a:t>Jiomart</a:t>
            </a:r>
            <a:endParaRPr lang="en-IN" dirty="0"/>
          </a:p>
        </p:txBody>
      </p:sp>
      <p:sp>
        <p:nvSpPr>
          <p:cNvPr id="8" name="Google Shape;55;p13">
            <a:extLst>
              <a:ext uri="{FF2B5EF4-FFF2-40B4-BE49-F238E27FC236}">
                <a16:creationId xmlns:a16="http://schemas.microsoft.com/office/drawing/2014/main" id="{66C226C5-942A-FA49-AB1C-AEBF3D204399}"/>
              </a:ext>
            </a:extLst>
          </p:cNvPr>
          <p:cNvSpPr/>
          <p:nvPr/>
        </p:nvSpPr>
        <p:spPr>
          <a:xfrm>
            <a:off x="137653" y="224530"/>
            <a:ext cx="11808800" cy="790400"/>
          </a:xfrm>
          <a:prstGeom prst="roundRect">
            <a:avLst>
              <a:gd name="adj" fmla="val 4671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Product Catalogue Tagging:</a:t>
            </a:r>
            <a:r>
              <a:rPr lang="en-US" sz="36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28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Why Tagging?</a:t>
            </a:r>
          </a:p>
        </p:txBody>
      </p:sp>
      <p:pic>
        <p:nvPicPr>
          <p:cNvPr id="10" name="Google Shape;56;p13">
            <a:extLst>
              <a:ext uri="{FF2B5EF4-FFF2-40B4-BE49-F238E27FC236}">
                <a16:creationId xmlns:a16="http://schemas.microsoft.com/office/drawing/2014/main" id="{14DFDCDB-DA49-5B4A-8AF3-8125AA0E17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98478" y="278608"/>
            <a:ext cx="698559" cy="6822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6864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9C4E690-0094-C542-AEE5-6849C8042B61}"/>
              </a:ext>
            </a:extLst>
          </p:cNvPr>
          <p:cNvSpPr txBox="1"/>
          <p:nvPr/>
        </p:nvSpPr>
        <p:spPr>
          <a:xfrm>
            <a:off x="11163300" y="2819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82" y="1995055"/>
            <a:ext cx="10085295" cy="3934690"/>
          </a:xfr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A2E99F1-05AC-5649-95EE-BCD221365CD7}"/>
              </a:ext>
            </a:extLst>
          </p:cNvPr>
          <p:cNvSpPr/>
          <p:nvPr/>
        </p:nvSpPr>
        <p:spPr>
          <a:xfrm>
            <a:off x="4975254" y="6137564"/>
            <a:ext cx="2133598" cy="481523"/>
          </a:xfrm>
          <a:prstGeom prst="roundRect">
            <a:avLst/>
          </a:prstGeom>
          <a:solidFill>
            <a:srgbClr val="FF7E79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  <a:p>
            <a:pPr algn="ctr"/>
            <a:r>
              <a:rPr lang="en-US" sz="1200" dirty="0"/>
              <a:t>query: Root Vegetables</a:t>
            </a:r>
            <a:endParaRPr lang="en-US" sz="1200" b="1" dirty="0"/>
          </a:p>
          <a:p>
            <a:pPr algn="ctr"/>
            <a:endParaRPr lang="en-US" sz="1200" dirty="0"/>
          </a:p>
        </p:txBody>
      </p:sp>
      <p:sp>
        <p:nvSpPr>
          <p:cNvPr id="5" name="Rounded Rectangle 4"/>
          <p:cNvSpPr/>
          <p:nvPr/>
        </p:nvSpPr>
        <p:spPr>
          <a:xfrm>
            <a:off x="429492" y="1191491"/>
            <a:ext cx="11360726" cy="5957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Irrelevant  results for  queries on </a:t>
            </a:r>
            <a:r>
              <a:rPr lang="en-US" dirty="0" err="1"/>
              <a:t>Jiomart</a:t>
            </a:r>
            <a:endParaRPr lang="en-IN" dirty="0"/>
          </a:p>
        </p:txBody>
      </p:sp>
      <p:sp>
        <p:nvSpPr>
          <p:cNvPr id="8" name="Google Shape;55;p13">
            <a:extLst>
              <a:ext uri="{FF2B5EF4-FFF2-40B4-BE49-F238E27FC236}">
                <a16:creationId xmlns:a16="http://schemas.microsoft.com/office/drawing/2014/main" id="{AD6FCD59-62A3-7D49-B1C4-772F444F868E}"/>
              </a:ext>
            </a:extLst>
          </p:cNvPr>
          <p:cNvSpPr/>
          <p:nvPr/>
        </p:nvSpPr>
        <p:spPr>
          <a:xfrm>
            <a:off x="137653" y="224530"/>
            <a:ext cx="11808800" cy="790400"/>
          </a:xfrm>
          <a:prstGeom prst="roundRect">
            <a:avLst>
              <a:gd name="adj" fmla="val 4671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en-US" sz="32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Product Catalogue Tagging:</a:t>
            </a:r>
            <a:r>
              <a:rPr lang="en-US" sz="3600" b="1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2800" dirty="0">
                <a:solidFill>
                  <a:schemeClr val="bg1"/>
                </a:solidFill>
                <a:ea typeface="Calibri"/>
                <a:cs typeface="Calibri"/>
                <a:sym typeface="Calibri"/>
              </a:rPr>
              <a:t>Why Tagging?</a:t>
            </a:r>
          </a:p>
        </p:txBody>
      </p:sp>
      <p:pic>
        <p:nvPicPr>
          <p:cNvPr id="10" name="Google Shape;56;p13">
            <a:extLst>
              <a:ext uri="{FF2B5EF4-FFF2-40B4-BE49-F238E27FC236}">
                <a16:creationId xmlns:a16="http://schemas.microsoft.com/office/drawing/2014/main" id="{D4D432EC-27E3-A24D-91E6-F462D3C14B6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98478" y="278608"/>
            <a:ext cx="698559" cy="6822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527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919</Words>
  <Application>Microsoft Macintosh PowerPoint</Application>
  <PresentationFormat>Widescreen</PresentationFormat>
  <Paragraphs>196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Mangal</vt:lpstr>
      <vt:lpstr>Shruti</vt:lpstr>
      <vt:lpstr>Times New Roman</vt:lpstr>
      <vt:lpstr>Tunga</vt:lpstr>
      <vt:lpstr>Office Theme</vt:lpstr>
      <vt:lpstr>Retail 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Mukul4 Verma</dc:creator>
  <cp:lastModifiedBy>Mukul4 Verma</cp:lastModifiedBy>
  <cp:revision>22</cp:revision>
  <dcterms:created xsi:type="dcterms:W3CDTF">2021-08-26T18:18:39Z</dcterms:created>
  <dcterms:modified xsi:type="dcterms:W3CDTF">2021-08-26T20:20:18Z</dcterms:modified>
</cp:coreProperties>
</file>